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8" r:id="rId2"/>
    <p:sldId id="259" r:id="rId3"/>
    <p:sldId id="261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12169775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9" autoAdjust="0"/>
    <p:restoredTop sz="92990" autoAdjust="0"/>
  </p:normalViewPr>
  <p:slideViewPr>
    <p:cSldViewPr>
      <p:cViewPr varScale="1">
        <p:scale>
          <a:sx n="73" d="100"/>
          <a:sy n="73" d="100"/>
        </p:scale>
        <p:origin x="462" y="54"/>
      </p:cViewPr>
      <p:guideLst>
        <p:guide orient="horz" pos="2160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DD0BF5-85CC-43F0-A8CF-1AB09902414F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7350" y="685800"/>
            <a:ext cx="60833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55FF36-A8E8-446C-9E67-E8821B0BD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361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13325" y="3473"/>
            <a:ext cx="12183100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0866"/>
            <a:ext cx="12163074" cy="6017133"/>
          </a:xfrm>
          <a:prstGeom prst="rect">
            <a:avLst/>
          </a:prstGeom>
        </p:spPr>
      </p:pic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52797" y="6473952"/>
            <a:ext cx="101009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902" y="5876925"/>
            <a:ext cx="227330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одзаголовок 4"/>
          <p:cNvSpPr txBox="1">
            <a:spLocks/>
          </p:cNvSpPr>
          <p:nvPr userDrawn="1"/>
        </p:nvSpPr>
        <p:spPr>
          <a:xfrm>
            <a:off x="632708" y="1268760"/>
            <a:ext cx="11116936" cy="3672408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 экспертно-консультативный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 родительской общественности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Департаменте образования </a:t>
            </a:r>
            <a:endParaRPr lang="en-US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Москвы</a:t>
            </a:r>
          </a:p>
          <a:p>
            <a:pPr marL="0" indent="0" algn="ctr">
              <a:buNone/>
            </a:pPr>
            <a:endParaRPr lang="ru-RU" sz="38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Комиссия по профилактике негативных проявлений среди обучающихся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38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3050"/>
            <a:ext cx="400377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3051"/>
            <a:ext cx="680324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35101"/>
            <a:ext cx="400377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800600"/>
            <a:ext cx="730186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12775"/>
            <a:ext cx="730186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367338"/>
            <a:ext cx="730186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74639"/>
            <a:ext cx="2738199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89" y="274639"/>
            <a:ext cx="8011769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5" name="Рисунок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13325" y="3473"/>
            <a:ext cx="12183100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40866"/>
            <a:ext cx="12163074" cy="6017133"/>
          </a:xfrm>
          <a:prstGeom prst="rect">
            <a:avLst/>
          </a:prstGeom>
        </p:spPr>
      </p:pic>
      <p:pic>
        <p:nvPicPr>
          <p:cNvPr id="7" name="Picture 9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7872" y="5918963"/>
            <a:ext cx="2274207" cy="980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7678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30426"/>
            <a:ext cx="10344309" cy="1470025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886200"/>
            <a:ext cx="851884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406901"/>
            <a:ext cx="1034430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06713"/>
            <a:ext cx="1034430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00201"/>
            <a:ext cx="53749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00201"/>
            <a:ext cx="53749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35113"/>
            <a:ext cx="53770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174875"/>
            <a:ext cx="53770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35113"/>
            <a:ext cx="537921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174875"/>
            <a:ext cx="537921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1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25" y="764703"/>
            <a:ext cx="12163074" cy="6017133"/>
          </a:xfrm>
          <a:prstGeom prst="rect">
            <a:avLst/>
          </a:prstGeom>
        </p:spPr>
      </p:pic>
      <p:pic>
        <p:nvPicPr>
          <p:cNvPr id="8" name="Рисунок 10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13325" y="3473"/>
            <a:ext cx="12183100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826" y="-14372"/>
            <a:ext cx="1095279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00201"/>
            <a:ext cx="1095279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356351"/>
            <a:ext cx="28396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356351"/>
            <a:ext cx="3853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356351"/>
            <a:ext cx="28396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Picture 9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5568" y="5877152"/>
            <a:ext cx="2274207" cy="980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hyperlink" Target="https://moscow.megafon.ru/bezopasnoe_obschenie/roditelyam/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37.png"/><Relationship Id="rId3" Type="http://schemas.openxmlformats.org/officeDocument/2006/relationships/hyperlink" Target="https://www.avg.com/ru-ru/free-antivirus-download" TargetMode="External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hyperlink" Target="https://ru.comodo.com/software/internet_security/antivirus.php" TargetMode="External"/><Relationship Id="rId2" Type="http://schemas.openxmlformats.org/officeDocument/2006/relationships/hyperlink" Target="https://www.avast.ru/lp-ppc-free-antivirus" TargetMode="External"/><Relationship Id="rId16" Type="http://schemas.openxmlformats.org/officeDocument/2006/relationships/hyperlink" Target="https://download.drweb.ru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kaspersky.ru/free-antivirus" TargetMode="External"/><Relationship Id="rId11" Type="http://schemas.openxmlformats.org/officeDocument/2006/relationships/image" Target="../media/image34.png"/><Relationship Id="rId5" Type="http://schemas.openxmlformats.org/officeDocument/2006/relationships/hyperlink" Target="https://bitdefender.ru/antivirus-free-edition/" TargetMode="External"/><Relationship Id="rId15" Type="http://schemas.openxmlformats.org/officeDocument/2006/relationships/hyperlink" Target="https://www.avira.com/ru/free-antivirus-windows" TargetMode="External"/><Relationship Id="rId10" Type="http://schemas.openxmlformats.org/officeDocument/2006/relationships/image" Target="../media/image33.png"/><Relationship Id="rId19" Type="http://schemas.openxmlformats.org/officeDocument/2006/relationships/image" Target="../media/image38.png"/><Relationship Id="rId4" Type="http://schemas.openxmlformats.org/officeDocument/2006/relationships/hyperlink" Target="https://www.360totalsecurity.com/" TargetMode="External"/><Relationship Id="rId9" Type="http://schemas.openxmlformats.org/officeDocument/2006/relationships/image" Target="../media/image32.png"/><Relationship Id="rId14" Type="http://schemas.openxmlformats.org/officeDocument/2006/relationships/hyperlink" Target="https://www.pandasecurity.com/en/homeusers/solutions/free-antivirus/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kaspersky.ru/safe-kids" TargetMode="External"/><Relationship Id="rId3" Type="http://schemas.openxmlformats.org/officeDocument/2006/relationships/hyperlink" Target="https://play.google.com/store/apps/details?id=com.screentime.rc&amp;hl=ru" TargetMode="External"/><Relationship Id="rId7" Type="http://schemas.openxmlformats.org/officeDocument/2006/relationships/hyperlink" Target="https://www.comss.ru/page.php?id=1552" TargetMode="External"/><Relationship Id="rId12" Type="http://schemas.openxmlformats.org/officeDocument/2006/relationships/image" Target="../media/image7.png"/><Relationship Id="rId2" Type="http://schemas.openxmlformats.org/officeDocument/2006/relationships/hyperlink" Target="https://norton-family-parental-control.apkcafe.ru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kidlogger.net/" TargetMode="External"/><Relationship Id="rId11" Type="http://schemas.openxmlformats.org/officeDocument/2006/relationships/hyperlink" Target="https://www.netnanny.com/" TargetMode="External"/><Relationship Id="rId5" Type="http://schemas.openxmlformats.org/officeDocument/2006/relationships/hyperlink" Target="https://mspy.ru/" TargetMode="External"/><Relationship Id="rId10" Type="http://schemas.openxmlformats.org/officeDocument/2006/relationships/hyperlink" Target="https://play.google.com/store/apps/details?id=com.qustodio.qustodioapp&amp;hl=ru" TargetMode="External"/><Relationship Id="rId4" Type="http://schemas.openxmlformats.org/officeDocument/2006/relationships/hyperlink" Target="https://kidcontrol.ru/" TargetMode="External"/><Relationship Id="rId9" Type="http://schemas.openxmlformats.org/officeDocument/2006/relationships/hyperlink" Target="https://kidslox.com/ru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safety.google/" TargetMode="Externa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yandex.ru/support/browser/security/protection.html" TargetMode="Externa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fety.mts.ru/ru/deti_v_inete/for_children/rules/" TargetMode="External"/><Relationship Id="rId7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hyperlink" Target="https://moskva.beeline.ru/customers/pomosh/bezopasnost/" TargetMode="External"/><Relationship Id="rId7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0231" y="324236"/>
            <a:ext cx="119175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– безопасность в условиях дистанционного обучения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24" y="1268473"/>
            <a:ext cx="5984271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объяснить ребенку, что период дистанционного обучения – это не каникулы, учеба продолжается на другой форме обучения.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обеспечить качественную интернет-связь или мобильную связь (если вы за городом).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 обеспечить учебное место, с хорошим освещением, без бликов на экране.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того, чтобы ребенок успешно занимался дома и не отвлекался,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нужен контроль со стороны взрослых (можно и дистанционно).       В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школе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видит поведение ребенка на уроке и корректирует его,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дети не всегда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 организовать себя. Составьте ПРАВИЛА дистанционного обучения, определите режим обучения и отдыха. Определите время на выполнение заданий, цель на половину дня и на целый день. Распишите приблизительное время выполнения заданий по каждому предмету исходя из задания на сегодня.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Поддержите ребенка. Обеспечьте обязательную проверку домашнего заданий, выделяйте на это время каждый день. Родитель – участник образовательных отношений, даже если мы не сможем объяснить ребенку тему, то обеспечить условия и контроль – в наших силах.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01595" y="1327413"/>
            <a:ext cx="590465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педагоги имеют возможность общения, если есть необходимость консультирования. Педагог должен давать родителям системно дополнительные рекомендации по предмету или организации обучения, а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могут попросить у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 по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обучения.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Очевидно, что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ребёнку понадобится совет родителей и помощь в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выполнении заданий.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омогайте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Пользуйтесь ресурсами, который дал педагог, ищите информацию в интернете, задавайте вопрос в общий родительский чат. Попросить помощи взрослому у взрослого – это естественно. 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являются отличными учителями друг для друга. Поощряйте их просить друг друга о помощи, учиться вместе через Skype или любую другую подходящую для детей видео среду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етям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младшего школьного возраста может потребоваться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чуть больше помощи взрослого, чем ребенку средней и старшей школы. 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Используйте все электронные ресурсы для обучения, ищите новые, интересные, интересуйтесь, какие сайты используют другие родители.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48688" y="850359"/>
            <a:ext cx="102251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</a:t>
            </a:r>
            <a:r>
              <a:rPr lang="ru-RU" sz="2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 </a:t>
            </a:r>
            <a:r>
              <a:rPr lang="ru-RU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организации учебного </a:t>
            </a:r>
            <a:r>
              <a:rPr lang="ru-RU" sz="2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пространства</a:t>
            </a:r>
            <a:endParaRPr lang="ru-RU" sz="2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617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8263" y="332656"/>
            <a:ext cx="119175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– безопасность в условиях дистанционного обучения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24847" y="1124744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6287" y="1076471"/>
            <a:ext cx="8312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988" y="1129008"/>
            <a:ext cx="116705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провайдеров по безопасности в сети Интернет</a:t>
            </a:r>
          </a:p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Сотовые операторы</a:t>
            </a:r>
          </a:p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988" y="2872686"/>
            <a:ext cx="3272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5671" t="20733" r="14477" b="18024"/>
          <a:stretch/>
        </p:blipFill>
        <p:spPr>
          <a:xfrm>
            <a:off x="6421563" y="917431"/>
            <a:ext cx="5748211" cy="27125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7710" t="17841" r="6992" b="19715"/>
          <a:stretch/>
        </p:blipFill>
        <p:spPr>
          <a:xfrm>
            <a:off x="2484487" y="1909158"/>
            <a:ext cx="3030445" cy="64607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4"/>
          <a:srcRect l="20149" t="7133" r="5776" b="6781"/>
          <a:stretch/>
        </p:blipFill>
        <p:spPr>
          <a:xfrm>
            <a:off x="6380453" y="3258587"/>
            <a:ext cx="5810937" cy="360040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5"/>
          <a:srcRect l="22267" t="28559" r="7332" b="11801"/>
          <a:stretch/>
        </p:blipFill>
        <p:spPr>
          <a:xfrm>
            <a:off x="172819" y="2606336"/>
            <a:ext cx="6186738" cy="374898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6"/>
          <a:srcRect l="20641" t="13301" r="17705" b="27981"/>
          <a:stretch/>
        </p:blipFill>
        <p:spPr>
          <a:xfrm>
            <a:off x="4716735" y="5301208"/>
            <a:ext cx="1406464" cy="1407797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386077" y="6062674"/>
            <a:ext cx="37444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https://moscow.megafon.ru/bezopasnoe_obschenie/roditelyam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/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11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8263" y="332656"/>
            <a:ext cx="119175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– безопасность в условиях дистанционного обучения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24847" y="1124744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01993" y="1210613"/>
            <a:ext cx="8312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6343" y="945915"/>
            <a:ext cx="5138872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Avast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Free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Antivirus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ростой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лаконичный интерфейс, наличие игрового режима, комплексная защита для рядового пользователя – неудивительно, что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Avast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позиционируется как лучший бесплатный антивирус. Имеется расширенная платная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версия.</a:t>
            </a:r>
            <a: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www.avast.ru/lp-ppc-free-antivirus</a:t>
            </a:r>
            <a:endParaRPr lang="en-US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AVG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AntiVirus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FREE –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лубокая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 в операционную систему позволяет антивирусу предотвращать попадание вредоносных файлов. AVG не замедляет работу компьютера.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Бесплатной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версии вполне хватит для защиты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всех уровнях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www.avg.com/ru-ru/free-antivirus-download</a:t>
            </a:r>
            <a:endParaRPr lang="en-US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360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Security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антивирус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соответствует названию и обеспечивает защиту во всех направлениях. Дополнительные инструменты здесь стандартные. Фишка программы в пяти отдельных движках, обеспечивающих полную безопасность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https://www.360totalsecurity.com</a:t>
            </a:r>
            <a: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/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Bitdefender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Antivirus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Free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лабораторным тестам антивирус признан одним из лучших по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Хорошо оптимизирован под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10. 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</a:t>
            </a:r>
            <a: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bitdefender.ru/antivirus-free-edition/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Antivirus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Kaspersky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Free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 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среди профессионального софта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Касперский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 лучший русский антивирус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</a:t>
            </a:r>
            <a: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www.kaspersky.ru/free-antivirus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988" y="2872686"/>
            <a:ext cx="457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s://obzorovik.com/wp-content/uploads/2019/09/avast_free_antivirus_dlya_windows-logo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96" y="1389604"/>
            <a:ext cx="3810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2261" y="2596105"/>
            <a:ext cx="381000" cy="381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1667" y="3867539"/>
            <a:ext cx="393854" cy="381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9350" y="5125687"/>
            <a:ext cx="419637" cy="381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6761" y="6234181"/>
            <a:ext cx="420763" cy="36005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331779" y="865861"/>
            <a:ext cx="6529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Антивирусные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70416" y="1303576"/>
            <a:ext cx="381000" cy="38100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49031" y="2308470"/>
            <a:ext cx="424024" cy="450101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6286827" y="1178911"/>
            <a:ext cx="5616624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Panda Free </a:t>
            </a:r>
            <a:r>
              <a:rPr lang="en-US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Antivirus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грессивный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антивирус, уничтожающий любую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угрозу. Пользователь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настроить каждый механизм под себя, чтобы работать с антивирусом было комфортно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https://www.pandasecurity.com/en/homeusers/solutions/free-antivirus</a:t>
            </a:r>
            <a: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/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Avira </a:t>
            </a:r>
            <a:r>
              <a:rPr 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Free</a:t>
            </a:r>
            <a:r>
              <a:rPr lang="en-US" sz="1400" b="1" dirty="0"/>
              <a:t>  </a:t>
            </a:r>
            <a:r>
              <a:rPr lang="ru-RU" sz="1400" b="1" dirty="0" smtClean="0"/>
              <a:t>-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учше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Авире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удается бороться с «полиморфными» вирусами, которые маскируются под обычное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ПО. Рекомендуется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Avira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пользователям со средним уровнем знания ПК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https://</a:t>
            </a:r>
            <a: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www.avira.com/ru/free-antivirus-windows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Dr.Web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«мастодонт» антивирусных программ. Имеет невысокий рейтинг относительно других антивирусов из-за платной версии, которая придется по карману далеко не всем пользователям. Бесплатный аналог тоже присутствует, но функционал там ограниченный. Зато себя отлично показывает расширение для браузеров от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Dr.Web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защищающие от потенциально опасных файлов и сайтов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https://download.drweb.ru</a:t>
            </a:r>
            <a: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/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Comodo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Antivirus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глубокой настройкой, которую пользователь сделает еще при установке программы. Набор стандартных инструментов защиты,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бесплатная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версия и простота в использовании позволили закрепиться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Comodo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списке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лучших антивирусов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https://</a:t>
            </a:r>
            <a: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ru.comodo.com/software/internet_security/antivirus.php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18"/>
          <a:srcRect l="32864" t="17870" r="32864" b="17871"/>
          <a:stretch/>
        </p:blipFill>
        <p:spPr>
          <a:xfrm>
            <a:off x="5794034" y="3356993"/>
            <a:ext cx="507164" cy="510546"/>
          </a:xfrm>
          <a:prstGeom prst="rect">
            <a:avLst/>
          </a:prstGeom>
        </p:spPr>
      </p:pic>
      <p:pic>
        <p:nvPicPr>
          <p:cNvPr id="4106" name="Picture 10" descr="https://www.nesabamedia.com/wp-content/uploads/2019/11/Comodo-Firewall-Logo-1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847" y="5042004"/>
            <a:ext cx="636445" cy="548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6137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1"/>
          </p:nvPr>
        </p:nvSpPr>
        <p:spPr>
          <a:xfrm>
            <a:off x="190995" y="908721"/>
            <a:ext cx="11787785" cy="5807765"/>
          </a:xfrm>
        </p:spPr>
        <p:txBody>
          <a:bodyPr rtlCol="0">
            <a:normAutofit fontScale="25000" lnSpcReduction="20000"/>
          </a:bodyPr>
          <a:lstStyle/>
          <a:p>
            <a:pPr marL="136063" indent="0" algn="ctr" defTabSz="1088433" fontAlgn="ctr">
              <a:buNone/>
              <a:defRPr/>
            </a:pPr>
            <a:r>
              <a:rPr lang="ru-RU" sz="11200" b="1" dirty="0">
                <a:solidFill>
                  <a:srgbClr val="002060"/>
                </a:solidFill>
              </a:rPr>
              <a:t>ГОРОДСКОЙ ЭКСПЕРТНО-КОНСУЛЬТАТИВНЫЙ СОВЕТ</a:t>
            </a:r>
          </a:p>
          <a:p>
            <a:pPr marL="136063" indent="0" algn="ctr" defTabSz="1088433" fontAlgn="ctr">
              <a:buNone/>
              <a:defRPr/>
            </a:pPr>
            <a:r>
              <a:rPr lang="ru-RU" sz="11200" b="1" dirty="0">
                <a:solidFill>
                  <a:srgbClr val="002060"/>
                </a:solidFill>
              </a:rPr>
              <a:t>РОДИТЕЛЬСКОЙ ОБЩЕСТВЕННОСТИ </a:t>
            </a:r>
          </a:p>
          <a:p>
            <a:pPr marL="136063" indent="0" algn="ctr" defTabSz="1088433" fontAlgn="ctr">
              <a:buNone/>
              <a:defRPr/>
            </a:pPr>
            <a:r>
              <a:rPr lang="ru-RU" sz="11200" b="1" dirty="0">
                <a:solidFill>
                  <a:srgbClr val="002060"/>
                </a:solidFill>
              </a:rPr>
              <a:t>ПРИ ДЕПАРТАМЕНТЕ ОБРАЗОВАНИЯ И НАУКИ г. МОСКВЫ</a:t>
            </a:r>
          </a:p>
          <a:p>
            <a:pPr marL="136063" indent="0" algn="ctr" defTabSz="1088433" fontAlgn="ctr">
              <a:buNone/>
              <a:defRPr/>
            </a:pPr>
            <a:r>
              <a:rPr lang="en-US" sz="12800" dirty="0" smtClean="0">
                <a:solidFill>
                  <a:srgbClr val="002060"/>
                </a:solidFill>
              </a:rPr>
              <a:t>www</a:t>
            </a:r>
            <a:r>
              <a:rPr lang="ru-RU" sz="12800" dirty="0" smtClean="0">
                <a:solidFill>
                  <a:srgbClr val="002060"/>
                </a:solidFill>
              </a:rPr>
              <a:t>.</a:t>
            </a:r>
            <a:r>
              <a:rPr lang="en-US" sz="12800" dirty="0" smtClean="0">
                <a:solidFill>
                  <a:srgbClr val="002060"/>
                </a:solidFill>
              </a:rPr>
              <a:t>roditel.educom.ru</a:t>
            </a:r>
            <a:endParaRPr lang="ru-RU" sz="12800" dirty="0">
              <a:solidFill>
                <a:srgbClr val="002060"/>
              </a:solidFill>
            </a:endParaRPr>
          </a:p>
          <a:p>
            <a:pPr marL="136063" indent="0" algn="ctr" defTabSz="1088433" fontAlgn="ctr">
              <a:buNone/>
              <a:defRPr/>
            </a:pPr>
            <a:endParaRPr lang="ru-RU" sz="9600" dirty="0">
              <a:solidFill>
                <a:srgbClr val="002060"/>
              </a:solidFill>
            </a:endParaRPr>
          </a:p>
          <a:p>
            <a:pPr marL="136063" indent="0" algn="ctr" defTabSz="1088433" fontAlgn="ctr">
              <a:buNone/>
              <a:defRPr/>
            </a:pPr>
            <a:r>
              <a:rPr lang="ru-RU" sz="11200" b="1" dirty="0" smtClean="0">
                <a:solidFill>
                  <a:srgbClr val="002060"/>
                </a:solidFill>
              </a:rPr>
              <a:t>Председатель:  </a:t>
            </a:r>
            <a:r>
              <a:rPr lang="en-US" sz="11200" b="1" dirty="0" smtClean="0">
                <a:solidFill>
                  <a:srgbClr val="002060"/>
                </a:solidFill>
              </a:rPr>
              <a:t>     </a:t>
            </a:r>
            <a:r>
              <a:rPr lang="ru-RU" sz="11200" b="1" dirty="0" smtClean="0">
                <a:solidFill>
                  <a:srgbClr val="002060"/>
                </a:solidFill>
              </a:rPr>
              <a:t>Мясникова </a:t>
            </a:r>
            <a:r>
              <a:rPr lang="ru-RU" sz="11200" b="1" dirty="0">
                <a:solidFill>
                  <a:srgbClr val="002060"/>
                </a:solidFill>
              </a:rPr>
              <a:t>Людмила Александровна</a:t>
            </a:r>
          </a:p>
          <a:p>
            <a:pPr marL="136063" indent="0" algn="ctr" defTabSz="1088433" fontAlgn="ctr">
              <a:buNone/>
              <a:defRPr/>
            </a:pPr>
            <a:r>
              <a:rPr lang="ru-RU" sz="11200" dirty="0">
                <a:solidFill>
                  <a:srgbClr val="002060"/>
                </a:solidFill>
              </a:rPr>
              <a:t>myasnikovala@mos.ru </a:t>
            </a:r>
            <a:r>
              <a:rPr lang="ru-RU" sz="11200" dirty="0" smtClean="0">
                <a:solidFill>
                  <a:srgbClr val="002060"/>
                </a:solidFill>
              </a:rPr>
              <a:t>    mjasnikowana@yandex.ru </a:t>
            </a:r>
            <a:endParaRPr lang="ru-RU" sz="11200" dirty="0">
              <a:solidFill>
                <a:srgbClr val="002060"/>
              </a:solidFill>
            </a:endParaRPr>
          </a:p>
          <a:p>
            <a:pPr marL="136063" indent="0" algn="ctr" defTabSz="1088433" fontAlgn="ctr">
              <a:buNone/>
              <a:defRPr/>
            </a:pPr>
            <a:endParaRPr lang="en-US" sz="7200" dirty="0">
              <a:solidFill>
                <a:srgbClr val="002060"/>
              </a:solidFill>
            </a:endParaRPr>
          </a:p>
          <a:p>
            <a:pPr marL="136063" indent="0" algn="ctr" defTabSz="1088433" fontAlgn="ctr">
              <a:buNone/>
              <a:defRPr/>
            </a:pPr>
            <a:r>
              <a:rPr lang="ru-RU" sz="11200" b="1" dirty="0" smtClean="0">
                <a:solidFill>
                  <a:srgbClr val="002060"/>
                </a:solidFill>
              </a:rPr>
              <a:t>Заместитель председателя: </a:t>
            </a:r>
            <a:r>
              <a:rPr lang="en-US" sz="11200" b="1" dirty="0" smtClean="0">
                <a:solidFill>
                  <a:srgbClr val="002060"/>
                </a:solidFill>
              </a:rPr>
              <a:t>       </a:t>
            </a:r>
            <a:r>
              <a:rPr lang="ru-RU" sz="11200" b="1" dirty="0" smtClean="0">
                <a:solidFill>
                  <a:srgbClr val="002060"/>
                </a:solidFill>
              </a:rPr>
              <a:t>Галузина </a:t>
            </a:r>
            <a:r>
              <a:rPr lang="ru-RU" sz="11200" b="1" dirty="0">
                <a:solidFill>
                  <a:srgbClr val="002060"/>
                </a:solidFill>
              </a:rPr>
              <a:t>Ольга Алексеевна</a:t>
            </a:r>
          </a:p>
          <a:p>
            <a:pPr marL="136063" indent="0" algn="ctr" defTabSz="1088433" fontAlgn="ctr">
              <a:buNone/>
              <a:defRPr/>
            </a:pPr>
            <a:r>
              <a:rPr lang="ru-RU" sz="11200" dirty="0">
                <a:solidFill>
                  <a:srgbClr val="002060"/>
                </a:solidFill>
              </a:rPr>
              <a:t>+7 (926) </a:t>
            </a:r>
            <a:r>
              <a:rPr lang="ru-RU" sz="11200" dirty="0" smtClean="0">
                <a:solidFill>
                  <a:srgbClr val="002060"/>
                </a:solidFill>
              </a:rPr>
              <a:t>595-42-32    </a:t>
            </a:r>
            <a:r>
              <a:rPr lang="en-US" sz="11200" dirty="0" smtClean="0">
                <a:solidFill>
                  <a:srgbClr val="002060"/>
                </a:solidFill>
              </a:rPr>
              <a:t>GaluzinaOA@mail.ru</a:t>
            </a:r>
            <a:endParaRPr lang="en-US" sz="11200" dirty="0">
              <a:solidFill>
                <a:srgbClr val="002060"/>
              </a:solidFill>
            </a:endParaRPr>
          </a:p>
          <a:p>
            <a:pPr marL="136063" indent="0" algn="ctr" defTabSz="1088433" fontAlgn="ctr">
              <a:buNone/>
              <a:defRPr/>
            </a:pPr>
            <a:endParaRPr lang="ru-RU" sz="7200" dirty="0">
              <a:solidFill>
                <a:srgbClr val="002060"/>
              </a:solidFill>
            </a:endParaRPr>
          </a:p>
          <a:p>
            <a:pPr marL="136063" indent="0" algn="ctr" defTabSz="1088433" fontAlgn="ctr">
              <a:buNone/>
              <a:defRPr/>
            </a:pPr>
            <a:r>
              <a:rPr lang="ru-RU" sz="11200" b="1" dirty="0">
                <a:solidFill>
                  <a:srgbClr val="002060"/>
                </a:solidFill>
              </a:rPr>
              <a:t>Контакты для обращения</a:t>
            </a:r>
            <a:r>
              <a:rPr lang="ru-RU" sz="11200" b="1" dirty="0" smtClean="0">
                <a:solidFill>
                  <a:srgbClr val="002060"/>
                </a:solidFill>
              </a:rPr>
              <a:t>:</a:t>
            </a:r>
          </a:p>
          <a:p>
            <a:pPr marL="136063" indent="0" algn="ctr" defTabSz="1088433" fontAlgn="ctr">
              <a:buNone/>
              <a:defRPr/>
            </a:pPr>
            <a:r>
              <a:rPr lang="ru-RU" sz="11200" b="1" dirty="0" smtClean="0">
                <a:solidFill>
                  <a:srgbClr val="002060"/>
                </a:solidFill>
              </a:rPr>
              <a:t> </a:t>
            </a:r>
            <a:r>
              <a:rPr lang="en-US" sz="11200" dirty="0" smtClean="0">
                <a:solidFill>
                  <a:srgbClr val="002060"/>
                </a:solidFill>
              </a:rPr>
              <a:t>+7 </a:t>
            </a:r>
            <a:r>
              <a:rPr lang="ru-RU" sz="11200" dirty="0" smtClean="0">
                <a:solidFill>
                  <a:srgbClr val="002060"/>
                </a:solidFill>
              </a:rPr>
              <a:t>(963</a:t>
            </a:r>
            <a:r>
              <a:rPr lang="ru-RU" sz="11200" dirty="0">
                <a:solidFill>
                  <a:srgbClr val="002060"/>
                </a:solidFill>
              </a:rPr>
              <a:t>) 670 – 34 – 90 </a:t>
            </a:r>
            <a:r>
              <a:rPr lang="ru-RU" sz="11200" dirty="0" smtClean="0">
                <a:solidFill>
                  <a:srgbClr val="002060"/>
                </a:solidFill>
              </a:rPr>
              <a:t>    </a:t>
            </a:r>
            <a:r>
              <a:rPr lang="en-US" sz="11200" dirty="0" smtClean="0">
                <a:solidFill>
                  <a:srgbClr val="002060"/>
                </a:solidFill>
              </a:rPr>
              <a:t>+7 </a:t>
            </a:r>
            <a:r>
              <a:rPr lang="ru-RU" sz="11200" smtClean="0">
                <a:solidFill>
                  <a:srgbClr val="002060"/>
                </a:solidFill>
              </a:rPr>
              <a:t>(495) 123 </a:t>
            </a:r>
            <a:r>
              <a:rPr lang="ru-RU" sz="11200">
                <a:solidFill>
                  <a:srgbClr val="002060"/>
                </a:solidFill>
              </a:rPr>
              <a:t>– </a:t>
            </a:r>
            <a:r>
              <a:rPr lang="ru-RU" sz="11200" smtClean="0">
                <a:solidFill>
                  <a:srgbClr val="002060"/>
                </a:solidFill>
              </a:rPr>
              <a:t>37 </a:t>
            </a:r>
            <a:r>
              <a:rPr lang="ru-RU" sz="11200">
                <a:solidFill>
                  <a:srgbClr val="002060"/>
                </a:solidFill>
              </a:rPr>
              <a:t>– </a:t>
            </a:r>
            <a:r>
              <a:rPr lang="ru-RU" sz="11200" smtClean="0">
                <a:solidFill>
                  <a:srgbClr val="002060"/>
                </a:solidFill>
              </a:rPr>
              <a:t>31</a:t>
            </a:r>
            <a:endParaRPr lang="ru-RU" sz="11200" dirty="0">
              <a:solidFill>
                <a:srgbClr val="002060"/>
              </a:solidFill>
            </a:endParaRPr>
          </a:p>
          <a:p>
            <a:pPr marL="136063" indent="0" algn="ctr" defTabSz="1088433" fontAlgn="ctr">
              <a:buNone/>
              <a:defRPr/>
            </a:pPr>
            <a:r>
              <a:rPr lang="en-US" sz="11200" dirty="0">
                <a:solidFill>
                  <a:srgbClr val="002060"/>
                </a:solidFill>
              </a:rPr>
              <a:t>nebudzavisim@mail.ru</a:t>
            </a:r>
            <a:endParaRPr lang="ru-RU" sz="11200" dirty="0">
              <a:solidFill>
                <a:srgbClr val="002060"/>
              </a:solidFill>
            </a:endParaRPr>
          </a:p>
          <a:p>
            <a:pPr marL="136063" indent="0" algn="ctr" defTabSz="1088433" fontAlgn="ctr">
              <a:buNone/>
              <a:defRPr/>
            </a:pPr>
            <a:r>
              <a:rPr lang="ru-RU" sz="9600" dirty="0">
                <a:solidFill>
                  <a:srgbClr val="00206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61587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2240" y="284315"/>
            <a:ext cx="119175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– безопасность в условиях дистанционного обучения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8223" y="869091"/>
            <a:ext cx="7776864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ребенку в организации досуга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Риск, что дети будут проводить много времени в интернете (играя в видеоигры, просматривая фильмы и т.д.) сохраняется. Помогите ребёнку грамотно подойти к организации своего времени и достигните договоренности (введите правила, которые вместе сформулируете, зафиксируете, будете соблюдать и нести ответственность за их нарушение).</a:t>
            </a:r>
          </a:p>
          <a:p>
            <a:pPr algn="just" fontAlgn="base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советов: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может быть расписан по времени  (как в школе, это удобно и уже естественно для ребенка)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Зафиксируйте, когда и сколько времени ребенку разрешается использовать компьютер и другие гаджеты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можете подобрать вместе с ребенком виде-уроки с упражнениями, видео-лекции, игры для тренировки мозга и другие развивающие занятия в интернете, используя БЕЗОПАСНЫЕ сайты.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вы сами находитесь дома, помогайте ребенку в выполнении заданий и просите его помогать вам в уборке дома и приготовлении пищи.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Составьте план чтения книг.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огласуйте с ним количество страниц, которые он будет ежедневно читать. Интересуйтесь каждый день содержанием прочитанного, просите пересказать, мотивируйте тем, что вам очень интересно и вы уже забыли об этом произведении автора. Можете читать диалоги в лицах вместе, читать друг другу. 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Имейте под рукой настольные игры и проводите время с пользой.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5199" y="2276872"/>
            <a:ext cx="3868359" cy="288032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846626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318498"/>
            <a:ext cx="119175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– безопасность в условиях дистанционного обучения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24847" y="1124744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-13623" y="1309410"/>
            <a:ext cx="638654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Зная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какие ресурсы посещает ваш ребенок, вы сможете </a:t>
            </a: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разъяснить ему опасность и защитить его. Совместное 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времяпровождение в Сети (например, </a:t>
            </a: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видео-лекций) 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позволит вам учиться друг у друга</a:t>
            </a: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Старайтесь ограничивать использование детьми сети Интернет, когда они находятся одни дома. 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Держите устройства с доступом в Интернет в общих комнатах: ребенок будет лучше контролировать свои действия, поскольку будет понимать, что вы рядом</a:t>
            </a: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Установите </a:t>
            </a:r>
            <a:r>
              <a:rPr lang="ru-RU" sz="15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тайминг</a:t>
            </a: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использования компьютера (программа выключения по окончании установленного времени).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не можете лично следить за активностью ребенка в Сети, используйте технологии родительского </a:t>
            </a: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Ограничивайте время пользования Интернетом. Детям нужны </a:t>
            </a: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Разработчики  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большинство операционных систем позволяют настраивать таймер для выхода в Сеть, а приложения родительского контроля — создавать такой таймер для каждой программы отдельно. </a:t>
            </a:r>
            <a:endParaRPr lang="ru-RU" sz="15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Объясните 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детям, что очень важно сообщать вам о любых неприятных инцидентах в Интернете! Так они лучше усвоят правила поведения в Сети и получат ощущение контроля над ситуацией.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82121" y="1124744"/>
            <a:ext cx="568316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5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Объясните 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детям, что в любой соцсети есть возможность </a:t>
            </a: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написать админу сети, модераторам о нежелательном контенте. 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Научите их пользоваться этой опцией, а также удалять оскорбительные комментарии и записи на их </a:t>
            </a: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стене.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Объясните 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детям, что в Интернете обращаться с информацией следует аккуратно, как и в реальной жизни. Рассказывать всем подряд, где они живут и в какой школе учатся, не стоит ни на улице, </a:t>
            </a: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нив социальной сети.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5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Регулярно 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обсуждайте с детьми их онлайн-опыт. Уделяйте разговорам с ребенком, скажем, десять минут перед сном. Обсуждайте, как прошел его день и что хорошего или плохого произошло в Сети. Интересуйтесь тем, что их волнует, и искренне принимайте их сомнения и тревоги. Старайтесь выстроить ваши отношения так, чтобы дети знали: они могут в любой момент поделиться с вами переживаниями.</a:t>
            </a:r>
          </a:p>
          <a:p>
            <a:pPr algn="just"/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58793" y="897976"/>
            <a:ext cx="683694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правила интернет – </a:t>
            </a:r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</a:t>
            </a:r>
            <a:endParaRPr lang="ru-RU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963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8263" y="332656"/>
            <a:ext cx="119175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– безопасность в условиях дистанционного обучения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24847" y="1124744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80231" y="971911"/>
            <a:ext cx="7571664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осуждайте! Иногда дети все-таки умудряются попасть в неприятности. В таких случаях ваша реакция имеет очень большое значение. Не сердитесь, а помогите ребенку понять, как ему поступать в дальнейшем, и убедитесь, что урок усвоен верно.</a:t>
            </a:r>
          </a:p>
          <a:p>
            <a:pPr algn="just"/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Говорите с детьми начистоту: информация, которую они отправляют в Сеть, может остаться там навсегда. Расскажите, что может произойти, если опубликованную фотографию увидит учитель или бабушка, и какое значение она будет иметь, когда ребенок вырастет и займет престижную должность. Дети должны понимать, какие последствия имеют те или иные действия в Интернете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Объясните, что открытой информацией может воспользоваться любой человек, и это может произойти не с самой благой целью. Чем меньше информации в сети, тем спокойнее.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ребенок развивался гармонично, его занятия должны быть разнообразными. В сети есть уроки живописи, кройки и шиться, вязания, конструирования и т.д. </a:t>
            </a:r>
            <a:endParaRPr lang="ru-RU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Скачайте новые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монтирования роликов, для фото, для создания мультфильмов. Вместе изучите их и попробуйте в работе.</a:t>
            </a:r>
          </a:p>
          <a:p>
            <a:pPr algn="just"/>
            <a:endParaRPr lang="ru-RU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Приглашайте друзей ребенка в гости! Пусть проводят время вместе с вами.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1895" y="1275219"/>
            <a:ext cx="4392488" cy="432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826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6982" y="303526"/>
            <a:ext cx="119175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– безопасность в условиях дистанционного обучения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24847" y="1124744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6287" y="750089"/>
            <a:ext cx="8312856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родительского контроля</a:t>
            </a:r>
          </a:p>
          <a:p>
            <a:pPr algn="just"/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IOS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Android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Norton Family Parental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://norton-family-parental-control.apkcafe.ru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/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Screen Time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://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play.google.com/store/apps/details?id=com.screentime.rc&amp;hl=ru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Kid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  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https://kidcontrol.ru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/</a:t>
            </a:r>
            <a:endParaRPr lang="en-US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компьютера</a:t>
            </a:r>
          </a:p>
          <a:p>
            <a:pPr algn="just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mSpy 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https://mspy.ru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/</a:t>
            </a:r>
            <a:endParaRPr lang="en-US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Kid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Logger  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http://kidlogger.net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/</a:t>
            </a:r>
            <a:endParaRPr lang="en-US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K9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Protection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://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www.comss.ru/page.php?id=1552</a:t>
            </a:r>
            <a:endParaRPr lang="en-US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287" y="4725144"/>
            <a:ext cx="117692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Универсальные программы родительского контроля</a:t>
            </a:r>
          </a:p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Kaspersky Safe Kids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www.kaspersky.ru/safe-kids</a:t>
            </a:r>
            <a:endParaRPr lang="en-US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Kidslox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https://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kidslox.com/ru</a:t>
            </a:r>
            <a:endParaRPr lang="en-US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Qustodio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Family Protection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https://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play.google.com/store/apps/details?id=com.qustodio.qustodioapp&amp;hl=ru</a:t>
            </a:r>
            <a:endParaRPr lang="en-US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 Nanny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https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://www.netnanny.com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/</a:t>
            </a:r>
            <a:endParaRPr lang="en-US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03605" y="2708920"/>
            <a:ext cx="6300912" cy="163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141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8263" y="332656"/>
            <a:ext cx="119175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– безопасность в условиях дистанционного обучения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24847" y="1124744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6287" y="1076471"/>
            <a:ext cx="8312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287" y="1101880"/>
            <a:ext cx="115932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провайдеров по безопасности в сети Интернет</a:t>
            </a:r>
          </a:p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Поисковые системы</a:t>
            </a:r>
          </a:p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6884" t="40763" r="17333" b="10321"/>
          <a:stretch/>
        </p:blipFill>
        <p:spPr>
          <a:xfrm>
            <a:off x="6565059" y="1167643"/>
            <a:ext cx="3096345" cy="8640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3152" t="31079" r="22680" b="13085"/>
          <a:stretch/>
        </p:blipFill>
        <p:spPr>
          <a:xfrm>
            <a:off x="63265" y="2204864"/>
            <a:ext cx="5648560" cy="35210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8828" t="16406" r="15146" b="15952"/>
          <a:stretch/>
        </p:blipFill>
        <p:spPr>
          <a:xfrm>
            <a:off x="5872931" y="2120345"/>
            <a:ext cx="6110737" cy="369012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00711" y="6007960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https://safety.google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/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819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8263" y="332656"/>
            <a:ext cx="119175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– безопасность в условиях дистанционного обучения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24847" y="1124744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6287" y="1076471"/>
            <a:ext cx="8312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287" y="1101880"/>
            <a:ext cx="115932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провайдеров по безопасности в сети Интернет</a:t>
            </a:r>
          </a:p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Поисковые системы</a:t>
            </a:r>
          </a:p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https://seo-smm.com.ua/wp-content/uploads/2019/03/1280px-Yandex_official_logo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627" y="1301399"/>
            <a:ext cx="4536924" cy="965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6460" t="18378" r="21459" b="23663"/>
          <a:stretch/>
        </p:blipFill>
        <p:spPr>
          <a:xfrm>
            <a:off x="76287" y="2129474"/>
            <a:ext cx="7381031" cy="46559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20945" t="11030" r="23837" b="16749"/>
          <a:stretch/>
        </p:blipFill>
        <p:spPr>
          <a:xfrm>
            <a:off x="8150026" y="2924944"/>
            <a:ext cx="2678125" cy="252028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662668" y="5475967"/>
            <a:ext cx="5652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yandex.ru/support/browser/security/protection.html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076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8263" y="332656"/>
            <a:ext cx="119175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– безопасность в условиях дистанционного обучения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24847" y="1124744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6287" y="1076471"/>
            <a:ext cx="8312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931570"/>
            <a:ext cx="115932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провайдеров по безопасности в сети Интернет</a:t>
            </a:r>
          </a:p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Сотовые операторы</a:t>
            </a:r>
          </a:p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http://s22.q4cdn.com/722839827/files/images/MTS_Logo_eng_w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167" y="1548664"/>
            <a:ext cx="2340200" cy="598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80231" y="6381328"/>
            <a:ext cx="57010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http://www.safety.mts.ru/ru/deti_v_inete/for_children/rules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/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/>
          <a:srcRect l="22207" t="16359" r="20149" b="6320"/>
          <a:stretch/>
        </p:blipFill>
        <p:spPr>
          <a:xfrm>
            <a:off x="76287" y="2342619"/>
            <a:ext cx="5072496" cy="389469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327332" y="1786489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в интернете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/>
          <a:srcRect l="21875" t="15561" r="21875" b="6321"/>
          <a:stretch/>
        </p:blipFill>
        <p:spPr>
          <a:xfrm>
            <a:off x="5211436" y="3218104"/>
            <a:ext cx="4248472" cy="32083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/>
          <a:srcRect l="21875" t="15561" r="21875" b="5999"/>
          <a:stretch/>
        </p:blipFill>
        <p:spPr>
          <a:xfrm>
            <a:off x="7453040" y="997241"/>
            <a:ext cx="4630582" cy="329585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79988" y="4437112"/>
            <a:ext cx="1130934" cy="113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554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8263" y="332656"/>
            <a:ext cx="119175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– безопасность в условиях дистанционного обучения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24847" y="1124744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6287" y="1076471"/>
            <a:ext cx="8312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287" y="1129008"/>
            <a:ext cx="115932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провайдеров по безопасности в сети Интернет</a:t>
            </a:r>
          </a:p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Сотовые операторы</a:t>
            </a:r>
          </a:p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4429" t="43679" r="34089" b="14993"/>
          <a:stretch/>
        </p:blipFill>
        <p:spPr>
          <a:xfrm>
            <a:off x="42118" y="3282574"/>
            <a:ext cx="4160792" cy="303481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-988" y="2872686"/>
            <a:ext cx="3272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Безопасная мобильная 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связь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91443" y="1770171"/>
            <a:ext cx="22112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Безопасный интернет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0231" y="6469463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https://moskva.beeline.ru/customers/pomosh/bezopasnost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/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/>
          <a:srcRect l="34306" t="53759" r="51518" b="14241"/>
          <a:stretch/>
        </p:blipFill>
        <p:spPr>
          <a:xfrm>
            <a:off x="2547925" y="2123849"/>
            <a:ext cx="2160241" cy="212587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/>
          <a:srcRect l="32990" t="17434" r="32046" b="23010"/>
          <a:stretch/>
        </p:blipFill>
        <p:spPr>
          <a:xfrm>
            <a:off x="8135098" y="1456931"/>
            <a:ext cx="3952586" cy="406030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177875" y="1085999"/>
            <a:ext cx="39604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Продукты безопасности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90250" y="1616728"/>
            <a:ext cx="31876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Уроки безопасного интернета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/>
          <a:srcRect l="34131" t="23520" r="32794" b="11582"/>
          <a:stretch/>
        </p:blipFill>
        <p:spPr>
          <a:xfrm>
            <a:off x="4708165" y="2123850"/>
            <a:ext cx="3592717" cy="404145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7"/>
          <a:srcRect l="6569" t="18042" r="5528" b="14512"/>
          <a:stretch/>
        </p:blipFill>
        <p:spPr>
          <a:xfrm>
            <a:off x="196884" y="2087164"/>
            <a:ext cx="2093082" cy="71811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8"/>
          <a:srcRect l="20863" t="3932" r="20075" b="8657"/>
          <a:stretch/>
        </p:blipFill>
        <p:spPr>
          <a:xfrm>
            <a:off x="7957095" y="5723831"/>
            <a:ext cx="1029304" cy="1000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365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2779</TotalTime>
  <Words>1349</Words>
  <Application>Microsoft Office PowerPoint</Application>
  <PresentationFormat>Произвольный</PresentationFormat>
  <Paragraphs>155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Wingdings 2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Админ</cp:lastModifiedBy>
  <cp:revision>164</cp:revision>
  <dcterms:created xsi:type="dcterms:W3CDTF">2017-06-20T12:12:29Z</dcterms:created>
  <dcterms:modified xsi:type="dcterms:W3CDTF">2020-03-20T16:12:33Z</dcterms:modified>
</cp:coreProperties>
</file>