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  <p:sldId id="268" r:id="rId5"/>
    <p:sldId id="294" r:id="rId6"/>
    <p:sldId id="295" r:id="rId7"/>
    <p:sldId id="260" r:id="rId8"/>
    <p:sldId id="269" r:id="rId9"/>
    <p:sldId id="270" r:id="rId10"/>
    <p:sldId id="271" r:id="rId11"/>
    <p:sldId id="272" r:id="rId12"/>
    <p:sldId id="282" r:id="rId13"/>
    <p:sldId id="262" r:id="rId14"/>
    <p:sldId id="273" r:id="rId15"/>
    <p:sldId id="274" r:id="rId16"/>
    <p:sldId id="275" r:id="rId17"/>
    <p:sldId id="263" r:id="rId18"/>
    <p:sldId id="276" r:id="rId19"/>
    <p:sldId id="277" r:id="rId20"/>
    <p:sldId id="265" r:id="rId21"/>
    <p:sldId id="278" r:id="rId22"/>
    <p:sldId id="279" r:id="rId23"/>
    <p:sldId id="280" r:id="rId24"/>
    <p:sldId id="281" r:id="rId25"/>
    <p:sldId id="283" r:id="rId26"/>
    <p:sldId id="284" r:id="rId27"/>
    <p:sldId id="266" r:id="rId28"/>
    <p:sldId id="285" r:id="rId29"/>
    <p:sldId id="293" r:id="rId30"/>
    <p:sldId id="296" r:id="rId31"/>
    <p:sldId id="267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74" autoAdjust="0"/>
  </p:normalViewPr>
  <p:slideViewPr>
    <p:cSldViewPr snapToGrid="0">
      <p:cViewPr varScale="1">
        <p:scale>
          <a:sx n="69" d="100"/>
          <a:sy n="69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47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79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401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551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604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003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673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357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081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103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947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1EB95-2E86-46B9-8852-0EC03A3FD1E2}" type="datetimeFigureOut">
              <a:rPr lang="ru-RU" smtClean="0"/>
              <a:t>чт 04.03.21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2B725-035B-495E-8C5E-7EB3A2F881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191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336" y="1073791"/>
            <a:ext cx="9420836" cy="2540818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32" y="167425"/>
            <a:ext cx="10662444" cy="63835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2112134" y="296215"/>
            <a:ext cx="781747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Муниципальное казенное общеобразовательное учреждение</a:t>
            </a:r>
          </a:p>
          <a:p>
            <a:r>
              <a:rPr lang="ru-RU" dirty="0" smtClean="0"/>
              <a:t>      «</a:t>
            </a:r>
            <a:r>
              <a:rPr lang="ru-RU" dirty="0" err="1" smtClean="0"/>
              <a:t>Сангишинская</a:t>
            </a:r>
            <a:r>
              <a:rPr lang="ru-RU" dirty="0" smtClean="0"/>
              <a:t> основная общеобразовательная школа»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8030620" y="5257800"/>
            <a:ext cx="2637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Юлушева</a:t>
            </a:r>
            <a:r>
              <a:rPr lang="ru-RU" dirty="0" smtClean="0"/>
              <a:t> Марьям</a:t>
            </a:r>
          </a:p>
          <a:p>
            <a:r>
              <a:rPr lang="ru-RU" dirty="0" smtClean="0"/>
              <a:t>Ученица 4 класса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0152"/>
            <a:ext cx="9144000" cy="658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63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3030"/>
            <a:ext cx="9144000" cy="658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68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55261" y="1407346"/>
            <a:ext cx="6109855" cy="43663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78181" y="166255"/>
            <a:ext cx="6373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Наши труды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64726" y="535586"/>
            <a:ext cx="6109856" cy="6109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49782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6" y="244699"/>
            <a:ext cx="11075831" cy="625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52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851" y="412124"/>
            <a:ext cx="11590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/>
              <a:t>Кизляр – небольшой город, в котором нет высотных домов (в многоэтажном строительстве преобладают двух-и пятиэтажки), очень зелёный, с хорошей экологией</a:t>
            </a:r>
            <a:r>
              <a:rPr lang="ru-RU" dirty="0" smtClean="0"/>
              <a:t>. Но и в этом городе есть свои достопримечательности.</a:t>
            </a:r>
          </a:p>
          <a:p>
            <a:pPr fontAlgn="base"/>
            <a:r>
              <a:rPr lang="ru-RU" dirty="0"/>
              <a:t> </a:t>
            </a:r>
            <a:r>
              <a:rPr lang="ru-RU" dirty="0" smtClean="0"/>
              <a:t> Одним из таких является </a:t>
            </a:r>
            <a:r>
              <a:rPr lang="ru-RU" dirty="0"/>
              <a:t>Дворец культуры имени Мирзабекова и кинотеатр </a:t>
            </a:r>
            <a:r>
              <a:rPr lang="ru-RU" dirty="0" smtClean="0"/>
              <a:t>Орбита.</a:t>
            </a:r>
            <a:r>
              <a:rPr lang="ru-RU" dirty="0"/>
              <a:t> Во Дворце культуры </a:t>
            </a:r>
            <a:r>
              <a:rPr lang="ru-RU" dirty="0" smtClean="0"/>
              <a:t>проводятся </a:t>
            </a:r>
            <a:r>
              <a:rPr lang="ru-RU" dirty="0"/>
              <a:t>все важные муниципальные мероприятия и календарные </a:t>
            </a:r>
            <a:r>
              <a:rPr lang="ru-RU" dirty="0" smtClean="0"/>
              <a:t>праздники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1612453"/>
            <a:ext cx="8890000" cy="515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9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399245" y="502276"/>
            <a:ext cx="114106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Также в городе есть Муниципальное </a:t>
            </a:r>
            <a:r>
              <a:rPr lang="ru-RU" b="1" dirty="0"/>
              <a:t>бюджетное учреждение "Центр традиционной культуры народов России" является культурно - досуговым учреждением</a:t>
            </a:r>
            <a:r>
              <a:rPr lang="ru-RU" b="1" dirty="0" smtClean="0"/>
              <a:t>. </a:t>
            </a:r>
            <a:r>
              <a:rPr lang="ru-RU" dirty="0"/>
              <a:t>Основная, а может быть и главная задача городского Центра культуры состоится в том, что бы посредствам проведения различных мероприятий решать воспитательную задачу.</a:t>
            </a:r>
          </a:p>
          <a:p>
            <a:r>
              <a:rPr lang="ru-RU" dirty="0"/>
              <a:t>    Юноши и девушки, подростки занимаясь в народных коллективах, развивают и совершенствуют свои дарования, постигают азы сценического мастерства, получают навыки обучения и правильного поведения в общественных местах.</a:t>
            </a:r>
          </a:p>
          <a:p>
            <a:r>
              <a:rPr lang="ru-RU" dirty="0"/>
              <a:t>Самое активное участие коллектив Центра культуры принимает в подготовке и проведении майданов, этнографических выставках, </a:t>
            </a:r>
            <a:r>
              <a:rPr lang="ru-RU" dirty="0" smtClean="0"/>
              <a:t>фестивалях </a:t>
            </a:r>
            <a:r>
              <a:rPr lang="ru-RU" dirty="0"/>
              <a:t>дружбы и творчества</a:t>
            </a:r>
            <a:r>
              <a:rPr lang="ru-RU" dirty="0" smtClean="0"/>
              <a:t>. Все </a:t>
            </a:r>
            <a:r>
              <a:rPr lang="ru-RU" dirty="0"/>
              <a:t>это способствует единению народов Дагестана взаимообогащению национальных культур и возрождению хороших старинных обычаев и традиций.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45" y="3364598"/>
            <a:ext cx="4701096" cy="330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74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1" y="540913"/>
            <a:ext cx="10058400" cy="585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57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4" y="218941"/>
            <a:ext cx="10689464" cy="646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474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9701" y="1979603"/>
            <a:ext cx="108697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 smtClean="0">
                <a:solidFill>
                  <a:srgbClr val="ED2324"/>
                </a:solidFill>
                <a:latin typeface="Noto Serif"/>
              </a:rPr>
              <a:t>Т</a:t>
            </a:r>
            <a:r>
              <a:rPr lang="ru-RU" dirty="0" smtClean="0">
                <a:solidFill>
                  <a:srgbClr val="3C3C3C"/>
                </a:solidFill>
                <a:latin typeface="Noto Serif"/>
              </a:rPr>
              <a:t>рудно </a:t>
            </a:r>
            <a:r>
              <a:rPr lang="ru-RU" dirty="0">
                <a:solidFill>
                  <a:srgbClr val="3C3C3C"/>
                </a:solidFill>
                <a:latin typeface="Noto Serif"/>
              </a:rPr>
              <a:t>представить себе жизнь без старых добрых советских комедий. «Ирония судьбы, или С легким паром»,  «</a:t>
            </a:r>
            <a:r>
              <a:rPr lang="ru-RU" dirty="0" err="1">
                <a:solidFill>
                  <a:srgbClr val="3C3C3C"/>
                </a:solidFill>
                <a:latin typeface="Noto Serif"/>
              </a:rPr>
              <a:t>Афоня</a:t>
            </a:r>
            <a:r>
              <a:rPr lang="ru-RU" dirty="0">
                <a:solidFill>
                  <a:srgbClr val="3C3C3C"/>
                </a:solidFill>
                <a:latin typeface="Noto Serif"/>
              </a:rPr>
              <a:t> », «Джентльмены удачи</a:t>
            </a:r>
            <a:r>
              <a:rPr lang="ru-RU" dirty="0" smtClean="0">
                <a:solidFill>
                  <a:srgbClr val="3C3C3C"/>
                </a:solidFill>
                <a:latin typeface="Noto Serif"/>
              </a:rPr>
              <a:t>», Операция Ы и другие приключения Шурика», «Бриллиантовая рука» </a:t>
            </a:r>
            <a:r>
              <a:rPr lang="ru-RU" dirty="0">
                <a:solidFill>
                  <a:srgbClr val="3C3C3C"/>
                </a:solidFill>
                <a:latin typeface="Noto Serif"/>
              </a:rPr>
              <a:t>и еще огромное множество замечательных кинофильмов известны каждому жителю нашей огромной страны. Их любят и пересматривают всей семьей. Все реплики любимых персонажей давно разлетелись по стране и стали незаменимой частью повседневной речи</a:t>
            </a:r>
            <a:r>
              <a:rPr lang="ru-RU" dirty="0" smtClean="0">
                <a:solidFill>
                  <a:srgbClr val="3C3C3C"/>
                </a:solidFill>
                <a:latin typeface="Noto Serif"/>
              </a:rPr>
              <a:t>. Мне очень нравится смотреть именно советские фильмы, поэтому каждый раз пересматриваю их с огромным удовольствием. </a:t>
            </a:r>
          </a:p>
          <a:p>
            <a:r>
              <a:rPr lang="ru-RU" dirty="0">
                <a:solidFill>
                  <a:srgbClr val="3C3C3C"/>
                </a:solidFill>
                <a:latin typeface="Noto Serif"/>
              </a:rPr>
              <a:t> </a:t>
            </a:r>
            <a:r>
              <a:rPr lang="ru-RU" dirty="0" smtClean="0">
                <a:solidFill>
                  <a:srgbClr val="3C3C3C"/>
                </a:solidFill>
                <a:latin typeface="Noto Serif"/>
              </a:rPr>
              <a:t>                                                                   </a:t>
            </a:r>
            <a:r>
              <a:rPr lang="ru-RU" dirty="0" smtClean="0">
                <a:solidFill>
                  <a:srgbClr val="C00000"/>
                </a:solidFill>
                <a:latin typeface="Noto Serif"/>
              </a:rPr>
              <a:t>Загадки </a:t>
            </a:r>
            <a:r>
              <a:rPr lang="ru-RU" dirty="0" smtClean="0">
                <a:solidFill>
                  <a:srgbClr val="3C3C3C"/>
                </a:solidFill>
                <a:latin typeface="Noto Serif"/>
              </a:rPr>
              <a:t> 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3C3C3C"/>
                </a:solidFill>
                <a:latin typeface="Noto Serif"/>
              </a:rPr>
              <a:t>Вот на сцене лес,                                                          2. То царем, а то шутом,</a:t>
            </a:r>
          </a:p>
          <a:p>
            <a:r>
              <a:rPr lang="ru-RU" dirty="0" smtClean="0">
                <a:solidFill>
                  <a:srgbClr val="3C3C3C"/>
                </a:solidFill>
                <a:latin typeface="Noto Serif"/>
              </a:rPr>
              <a:t>Вот башня до небес                                                                Нищим или королем.</a:t>
            </a:r>
          </a:p>
          <a:p>
            <a:r>
              <a:rPr lang="ru-RU" dirty="0" smtClean="0">
                <a:solidFill>
                  <a:srgbClr val="3C3C3C"/>
                </a:solidFill>
                <a:latin typeface="Noto Serif"/>
              </a:rPr>
              <a:t>И город, и деревня,                                                                 Стать поможет, например,</a:t>
            </a:r>
          </a:p>
          <a:p>
            <a:r>
              <a:rPr lang="ru-RU" dirty="0" smtClean="0">
                <a:solidFill>
                  <a:srgbClr val="3C3C3C"/>
                </a:solidFill>
                <a:latin typeface="Noto Serif"/>
              </a:rPr>
              <a:t>Ты угадал наверно?                                                                 Театральный ………</a:t>
            </a:r>
          </a:p>
          <a:p>
            <a:r>
              <a:rPr lang="ru-RU" dirty="0" smtClean="0">
                <a:solidFill>
                  <a:srgbClr val="3C3C3C"/>
                </a:solidFill>
                <a:latin typeface="Noto Serif"/>
              </a:rPr>
              <a:t>Чтоб слышались овации, </a:t>
            </a:r>
          </a:p>
          <a:p>
            <a:r>
              <a:rPr lang="ru-RU" dirty="0" smtClean="0">
                <a:solidFill>
                  <a:srgbClr val="3C3C3C"/>
                </a:solidFill>
                <a:latin typeface="Noto Serif"/>
              </a:rPr>
              <a:t>Что нужно? - ………</a:t>
            </a: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671256" y="502276"/>
            <a:ext cx="4868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«Кино мне интересно тем, что оно способно быть немного всем на свете.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Это живопись, которая может быть услышана как музыка»</a:t>
            </a:r>
          </a:p>
          <a:p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                                            Жан-Люк </a:t>
            </a:r>
            <a:r>
              <a:rPr lang="ru-RU" dirty="0" err="1" smtClean="0">
                <a:solidFill>
                  <a:srgbClr val="C00000"/>
                </a:solidFill>
              </a:rPr>
              <a:t>Годар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89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5008" y="605307"/>
            <a:ext cx="98780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Кинематограф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Изобретенный в конце 19 века, занимает значительную  часть современной культуры многих стран. Система съемки и демонстрация первых кинолент- заслуга братьев Люмьер. Им принадлежит  право первенства показа фильма «Прибытие поезда» в столице Франции в декабря 1895 года. Прошли чуть более четырех месяцев, и в России, в летнем саду «Аквариум», впервые состоялась демонстрация кинолент. С тех пор прошло немало времени, и сегодня можно с уверенностью сказать, что кино- востребованное искусство, соединившее элементы литературы, театра, музыки, живописи, архитектуры, балета.</a:t>
            </a:r>
          </a:p>
          <a:p>
            <a:pPr marL="285750" indent="-285750">
              <a:buFontTx/>
              <a:buChar char="-"/>
            </a:pPr>
            <a:r>
              <a:rPr lang="ru-RU" dirty="0"/>
              <a:t> </a:t>
            </a:r>
            <a:r>
              <a:rPr lang="ru-RU" dirty="0" smtClean="0"/>
              <a:t>  Все фильмы можно разделить  на четыре основных вида- художественный или игровой фильм, документальное кино, научно-популярное кино и мультипликация.</a:t>
            </a:r>
          </a:p>
          <a:p>
            <a:pPr marL="285750" indent="-285750">
              <a:buFontTx/>
              <a:buChar char="-"/>
            </a:pPr>
            <a:r>
              <a:rPr lang="ru-RU" dirty="0"/>
              <a:t> </a:t>
            </a:r>
            <a:r>
              <a:rPr lang="ru-RU" dirty="0" smtClean="0"/>
              <a:t>  Уверена, что доброе кино учит думать, переживать, понимать и помогать друг другу. И так, ни дня без кино!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6744" y="3472216"/>
            <a:ext cx="3186548" cy="358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33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OI\Desktop\11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47731"/>
            <a:ext cx="11154138" cy="62720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6503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            Цель</a:t>
            </a:r>
            <a:r>
              <a:rPr lang="ru-RU" dirty="0">
                <a:solidFill>
                  <a:schemeClr val="accent6"/>
                </a:solidFill>
              </a:rPr>
              <a:t>, </a:t>
            </a:r>
            <a:r>
              <a:rPr lang="ru-RU" dirty="0" smtClean="0">
                <a:solidFill>
                  <a:schemeClr val="accent6"/>
                </a:solidFill>
              </a:rPr>
              <a:t>задачи </a:t>
            </a:r>
            <a:r>
              <a:rPr lang="ru-RU" dirty="0">
                <a:solidFill>
                  <a:schemeClr val="accent6"/>
                </a:solidFill>
              </a:rPr>
              <a:t>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140902"/>
            <a:ext cx="10733349" cy="5612235"/>
          </a:xfrm>
        </p:spPr>
        <p:txBody>
          <a:bodyPr>
            <a:normAutofit fontScale="92500" lnSpcReduction="20000"/>
          </a:bodyPr>
          <a:lstStyle/>
          <a:p>
            <a:r>
              <a:rPr lang="ru-RU" sz="3500" b="1" u="sng" dirty="0">
                <a:solidFill>
                  <a:srgbClr val="90C226"/>
                </a:solidFill>
              </a:rPr>
              <a:t>Цель проекта</a:t>
            </a:r>
            <a:r>
              <a:rPr lang="ru-RU" sz="3500" dirty="0">
                <a:solidFill>
                  <a:srgbClr val="90C226"/>
                </a:solidFill>
              </a:rPr>
              <a:t>: </a:t>
            </a:r>
            <a:r>
              <a:rPr lang="ru-RU" i="1" u="sng" dirty="0"/>
              <a:t>повышение культурной грамотности подрастающего поколения, формирование у школьников интереса к духовному, эстетическому, и художественному развитию</a:t>
            </a:r>
            <a:r>
              <a:rPr lang="ru-RU" i="1" u="sng" dirty="0" smtClean="0"/>
              <a:t>.</a:t>
            </a:r>
          </a:p>
          <a:p>
            <a:r>
              <a:rPr lang="ru-RU" sz="3500" b="1" u="sng" dirty="0" smtClean="0">
                <a:solidFill>
                  <a:srgbClr val="90C226"/>
                </a:solidFill>
              </a:rPr>
              <a:t>Задачи </a:t>
            </a:r>
            <a:r>
              <a:rPr lang="ru-RU" sz="3500" b="1" u="sng" dirty="0">
                <a:solidFill>
                  <a:srgbClr val="90C226"/>
                </a:solidFill>
              </a:rPr>
              <a:t>проекта:</a:t>
            </a:r>
          </a:p>
          <a:p>
            <a:r>
              <a:rPr lang="ru-RU" dirty="0">
                <a:solidFill>
                  <a:srgbClr val="FFFF00"/>
                </a:solidFill>
              </a:rPr>
              <a:t>1.</a:t>
            </a:r>
            <a:r>
              <a:rPr lang="ru-RU" dirty="0"/>
              <a:t>	</a:t>
            </a:r>
            <a:r>
              <a:rPr lang="ru-RU" dirty="0">
                <a:solidFill>
                  <a:srgbClr val="FFFF00"/>
                </a:solidFill>
              </a:rPr>
              <a:t>Разработать и внедрить новый культурно-образовательный продукт</a:t>
            </a:r>
          </a:p>
          <a:p>
            <a:r>
              <a:rPr lang="ru-RU" dirty="0">
                <a:solidFill>
                  <a:srgbClr val="FFFF00"/>
                </a:solidFill>
              </a:rPr>
              <a:t>культурного просвещения школьников (совместный проект ученика, родителей и педагога) посредством отражения учащимися своих впечатлений от экскурсий* туристических маршрутов, посещения театров, музеев, прочитанных произведений в «Культурном дневнике школьника Российской Федерации». </a:t>
            </a:r>
          </a:p>
          <a:p>
            <a:r>
              <a:rPr lang="ru-RU" dirty="0">
                <a:solidFill>
                  <a:srgbClr val="FFFF00"/>
                </a:solidFill>
              </a:rPr>
              <a:t>2.	Повысить общий уровень культуры школьников через осмысление важности сохранения природного и культурного наследия России и родного края.</a:t>
            </a:r>
          </a:p>
          <a:p>
            <a:r>
              <a:rPr lang="ru-RU" dirty="0">
                <a:solidFill>
                  <a:srgbClr val="FFFF00"/>
                </a:solidFill>
              </a:rPr>
              <a:t>3.	Способствовать формированию личности с активной гражданской позицией и высокой нравственной культурой.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974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28" y="365125"/>
            <a:ext cx="10837572" cy="6160380"/>
          </a:xfrm>
        </p:spPr>
      </p:pic>
      <p:sp>
        <p:nvSpPr>
          <p:cNvPr id="8" name="TextBox 7"/>
          <p:cNvSpPr txBox="1"/>
          <p:nvPr/>
        </p:nvSpPr>
        <p:spPr>
          <a:xfrm rot="10800000" flipV="1">
            <a:off x="3309869" y="3683343"/>
            <a:ext cx="6439435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забыт…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979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489" y="566670"/>
            <a:ext cx="1086977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«…Никто не забыт, и ничто не забыто» - печальные и торжественные слова.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«…Никто не забыт, и ничто не забыто» - эти слова обращены к ветеранам войны, нашим современникам, которые не только добились победы, подняли из руин и пепла родную землю, но и небывало возвысили её своим героическим трудом. Они могут с гордостью сказать, что кровь пролита не зря. Героические, боевые и трудовые традиции, проявившиеся в период Великой Отечественной войны, живут в сегодняшних делах тружеников. Великий всенародный подвиг, ознаменовавшийся победой в 1945 г., продолжается в мирном созидательном труде миллионов людей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Эти слова из надписи на мемориале под Ленинградом – это слова благодарности всего народа тем, кто погиб под Брестом, Москвой, на Волге и под Берлином за счастье и независимость своей Родины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  Наверное, нет ни одной семьи, которую бы не затронул ужас Второй мировой войны. В каждом доме с содроганием вспоминают события семидесяти пяти летней давности, в которых принимали участия наши прадеды. Не многим из них довелось пройти через всю войну и живым вернуться домой. Но те, кто дожил до счастливого мая 45 года, принесли нам в своих сильных руках мир. Одним из таких победителей был мой прадед- </a:t>
            </a:r>
            <a:r>
              <a:rPr lang="ru-RU" dirty="0" err="1" smtClean="0"/>
              <a:t>Юлушев</a:t>
            </a:r>
            <a:r>
              <a:rPr lang="ru-RU" dirty="0" smtClean="0"/>
              <a:t> Магомед </a:t>
            </a:r>
            <a:r>
              <a:rPr lang="ru-RU" dirty="0" err="1" smtClean="0"/>
              <a:t>Юлушевич</a:t>
            </a:r>
            <a:r>
              <a:rPr lang="ru-RU" dirty="0" smtClean="0"/>
              <a:t>.</a:t>
            </a:r>
          </a:p>
          <a:p>
            <a:r>
              <a:rPr lang="ru-RU" dirty="0"/>
              <a:t> </a:t>
            </a:r>
            <a:r>
              <a:rPr lang="ru-RU" dirty="0" smtClean="0"/>
              <a:t>  Мой прадед был призван на службу в августе 1941г. Он был назначен командиром мотострелкового отделения. Получил звание младший сержант. В 1945 г. участвовал в Советско-японской войне. За свои боевые заслуги мой прадед был награжден «Орденом Отечественной войны </a:t>
            </a:r>
            <a:r>
              <a:rPr lang="en-US" dirty="0" smtClean="0"/>
              <a:t>II</a:t>
            </a:r>
            <a:r>
              <a:rPr lang="ru-RU" dirty="0" smtClean="0"/>
              <a:t> степени.</a:t>
            </a:r>
          </a:p>
          <a:p>
            <a:r>
              <a:rPr lang="ru-RU" dirty="0"/>
              <a:t> </a:t>
            </a:r>
            <a:r>
              <a:rPr lang="ru-RU" dirty="0" smtClean="0"/>
              <a:t>  Я горжусь тем, что мой прадедушка был причастен к такому великому историческому событию.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8768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732" y="489397"/>
            <a:ext cx="1076673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«</a:t>
            </a:r>
            <a:r>
              <a:rPr lang="ru-RU" dirty="0"/>
              <a:t>Памятник – это дань уважения жителей </a:t>
            </a:r>
            <a:r>
              <a:rPr lang="ru-RU" dirty="0" err="1"/>
              <a:t>Сангиши</a:t>
            </a:r>
            <a:r>
              <a:rPr lang="ru-RU" dirty="0"/>
              <a:t> героям самой страшной и кровопролитной войны в истории человечества</a:t>
            </a:r>
            <a:r>
              <a:rPr lang="ru-RU" dirty="0" smtClean="0"/>
              <a:t>.</a:t>
            </a:r>
            <a:r>
              <a:rPr lang="ru-RU" dirty="0"/>
              <a:t> «Памятник – это дань уважения жителей </a:t>
            </a:r>
            <a:r>
              <a:rPr lang="ru-RU" dirty="0" err="1"/>
              <a:t>Сангиши</a:t>
            </a:r>
            <a:r>
              <a:rPr lang="ru-RU" dirty="0"/>
              <a:t> героям самой страшной и кровопролитной войны в истории человечества. На обелиске выбиты имена и фамилии 34 </a:t>
            </a:r>
            <a:r>
              <a:rPr lang="ru-RU" dirty="0" err="1"/>
              <a:t>сангишинцев</a:t>
            </a:r>
            <a:r>
              <a:rPr lang="ru-RU" dirty="0"/>
              <a:t>, воевавших на фронтах ВОВ. </a:t>
            </a:r>
            <a:r>
              <a:rPr lang="ru-RU" dirty="0" smtClean="0"/>
              <a:t>  </a:t>
            </a:r>
            <a:endParaRPr lang="ru-RU" dirty="0"/>
          </a:p>
          <a:p>
            <a:r>
              <a:rPr lang="ru-RU" dirty="0" smtClean="0"/>
              <a:t>   Солдаты </a:t>
            </a:r>
            <a:r>
              <a:rPr lang="ru-RU" dirty="0"/>
              <a:t>Великой Отечественной войны отдали свои жизни за то, чтобы их потомки могли радоваться жизни, поэтому мы всегда должны помнить об их ратном подвиге.</a:t>
            </a:r>
            <a:r>
              <a:rPr lang="ru-RU" dirty="0" smtClean="0"/>
              <a:t> 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Учащиеся школы подготовили </a:t>
            </a:r>
            <a:r>
              <a:rPr lang="ru-RU" dirty="0"/>
              <a:t>концертную программу на открытии памятника. </a:t>
            </a:r>
            <a:r>
              <a:rPr lang="ru-RU" dirty="0" smtClean="0"/>
              <a:t>Мы </a:t>
            </a:r>
            <a:r>
              <a:rPr lang="ru-RU" dirty="0"/>
              <a:t>прочитали стихи о войне и представили литературно-музыкальную композицию на патриотическую тематику.</a:t>
            </a:r>
            <a:r>
              <a:rPr lang="ru-RU" dirty="0" smtClean="0"/>
              <a:t>      </a:t>
            </a:r>
          </a:p>
          <a:p>
            <a:r>
              <a:rPr lang="ru-RU" dirty="0" smtClean="0"/>
              <a:t>    Почетное </a:t>
            </a:r>
            <a:r>
              <a:rPr lang="ru-RU" dirty="0"/>
              <a:t>право торжественного открытия памятника было </a:t>
            </a:r>
            <a:r>
              <a:rPr lang="ru-RU" dirty="0" smtClean="0"/>
              <a:t>доверено участнику Венгерских событий </a:t>
            </a:r>
            <a:r>
              <a:rPr lang="ru-RU" dirty="0"/>
              <a:t>Батыру </a:t>
            </a:r>
            <a:r>
              <a:rPr lang="ru-RU" dirty="0" err="1"/>
              <a:t>Мусакаеву</a:t>
            </a:r>
            <a:r>
              <a:rPr lang="ru-RU" dirty="0"/>
              <a:t> и сельскому активисту и организатору </a:t>
            </a:r>
            <a:r>
              <a:rPr lang="ru-RU" dirty="0" err="1"/>
              <a:t>Камалдину</a:t>
            </a:r>
            <a:r>
              <a:rPr lang="ru-RU" dirty="0"/>
              <a:t> </a:t>
            </a:r>
            <a:r>
              <a:rPr lang="ru-RU" dirty="0" err="1"/>
              <a:t>Донбузову</a:t>
            </a:r>
            <a:r>
              <a:rPr lang="ru-RU" dirty="0"/>
              <a:t>. Гости и </a:t>
            </a:r>
            <a:r>
              <a:rPr lang="ru-RU" dirty="0" smtClean="0"/>
              <a:t>жители села </a:t>
            </a:r>
            <a:r>
              <a:rPr lang="ru-RU" dirty="0"/>
              <a:t>минутой молчания почтили память погибших воинов и возложили к памятнику венки и цветы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 Наша </a:t>
            </a:r>
            <a:r>
              <a:rPr lang="ru-RU" dirty="0"/>
              <a:t>школа </a:t>
            </a:r>
            <a:r>
              <a:rPr lang="ru-RU" dirty="0" smtClean="0"/>
              <a:t>свято </a:t>
            </a:r>
            <a:r>
              <a:rPr lang="ru-RU" dirty="0"/>
              <a:t>чтит память героев Великой Отечественной войны и каждый год </a:t>
            </a:r>
            <a:r>
              <a:rPr lang="ru-RU" dirty="0" smtClean="0"/>
              <a:t>проводит </a:t>
            </a:r>
            <a:r>
              <a:rPr lang="ru-RU" dirty="0"/>
              <a:t>торжественное шествие «Бессмертный полк» в честь тех, кого уже никогда не вернуть. Учителя, ученики и их родители несут от территории Школьного здания вокруг нашего села </a:t>
            </a:r>
            <a:r>
              <a:rPr lang="ru-RU" dirty="0" smtClean="0"/>
              <a:t>портреты </a:t>
            </a:r>
            <a:r>
              <a:rPr lang="ru-RU" dirty="0"/>
              <a:t>своих близких и дальних родственников, погибших дедушек и прадедушек, бабушек, и прабабушек. Полк, кажется, растет на глазах. А на фотографиях тех все такие красивые и молодые, что порой трудно поверить, что всех этих людей уже нет в живых.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106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2" y="231820"/>
            <a:ext cx="5859887" cy="64523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707" y="115910"/>
            <a:ext cx="5872766" cy="656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05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9" y="103030"/>
            <a:ext cx="5705341" cy="66326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704" y="103030"/>
            <a:ext cx="5143500" cy="663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707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1" y="110836"/>
            <a:ext cx="5143500" cy="66224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414" y="110836"/>
            <a:ext cx="5143500" cy="662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6191" y="110836"/>
            <a:ext cx="110940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России каждый год отмечают эту дату — </a:t>
            </a:r>
            <a:r>
              <a:rPr lang="ru-RU" b="1" dirty="0"/>
              <a:t>15 февраля, день вывода войск из Афганистана</a:t>
            </a:r>
            <a:r>
              <a:rPr lang="ru-RU" dirty="0"/>
              <a:t>. В 1989 году правительством Советского Союза был окончательно выведен ограниченный контингент войск с территории данного государства. Эта страшная война, о которой вначале молчали, принесла горе и боль во многие семьи. </a:t>
            </a:r>
            <a:r>
              <a:rPr lang="ru-RU" dirty="0" smtClean="0"/>
              <a:t>В этой страшной войне побывал мой дедушка </a:t>
            </a:r>
            <a:r>
              <a:rPr lang="ru-RU" dirty="0" err="1" smtClean="0"/>
              <a:t>Имартов</a:t>
            </a:r>
            <a:r>
              <a:rPr lang="ru-RU" dirty="0" smtClean="0"/>
              <a:t> </a:t>
            </a:r>
            <a:r>
              <a:rPr lang="ru-RU" dirty="0" err="1" smtClean="0"/>
              <a:t>Мурад</a:t>
            </a:r>
            <a:r>
              <a:rPr lang="ru-RU" dirty="0" smtClean="0"/>
              <a:t>. Дедушка не очень и любит нам рассказывать о тех  страшных днях войны.</a:t>
            </a:r>
            <a:r>
              <a:rPr lang="ru-RU" dirty="0"/>
              <a:t> Ведь в нем спрессовано столько событий, трагедий, </a:t>
            </a:r>
            <a:r>
              <a:rPr lang="ru-RU" dirty="0" smtClean="0"/>
              <a:t>мужества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41" y="1587255"/>
            <a:ext cx="3429000" cy="47156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1587255"/>
            <a:ext cx="3429000" cy="47156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859" y="1587254"/>
            <a:ext cx="3429000" cy="47156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710545"/>
            <a:ext cx="9906000" cy="202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495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971281"/>
          </a:xfrm>
        </p:spPr>
      </p:pic>
      <p:sp>
        <p:nvSpPr>
          <p:cNvPr id="6" name="TextBox 5"/>
          <p:cNvSpPr txBox="1"/>
          <p:nvPr/>
        </p:nvSpPr>
        <p:spPr>
          <a:xfrm>
            <a:off x="2614411" y="3657600"/>
            <a:ext cx="7225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92D050"/>
                </a:solidFill>
              </a:rPr>
              <a:t>Музейное зазеркалье</a:t>
            </a:r>
            <a:endParaRPr lang="ru-RU" sz="5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5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6" y="166254"/>
            <a:ext cx="11790219" cy="666019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0327" y="498764"/>
            <a:ext cx="113191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В нашем городе Кизляре есть несколько музеев: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FFFF00"/>
                </a:solidFill>
              </a:rPr>
              <a:t>Краеведческий </a:t>
            </a:r>
            <a:r>
              <a:rPr lang="ru-RU" dirty="0">
                <a:solidFill>
                  <a:srgbClr val="FFFF00"/>
                </a:solidFill>
              </a:rPr>
              <a:t>музей имени </a:t>
            </a:r>
            <a:r>
              <a:rPr lang="ru-RU" dirty="0" smtClean="0">
                <a:solidFill>
                  <a:srgbClr val="FFFF00"/>
                </a:solidFill>
              </a:rPr>
              <a:t>Багратиона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FFFF00"/>
                </a:solidFill>
              </a:rPr>
              <a:t>Музей современной истории города </a:t>
            </a:r>
            <a:r>
              <a:rPr lang="ru-RU" dirty="0" smtClean="0">
                <a:solidFill>
                  <a:srgbClr val="FFFF00"/>
                </a:solidFill>
              </a:rPr>
              <a:t>Кизляра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FFFF00"/>
                </a:solidFill>
              </a:rPr>
              <a:t>Музей истории и культуры терского </a:t>
            </a:r>
            <a:r>
              <a:rPr lang="ru-RU" dirty="0" smtClean="0">
                <a:solidFill>
                  <a:srgbClr val="FFFF00"/>
                </a:solidFill>
              </a:rPr>
              <a:t>казачества</a:t>
            </a:r>
          </a:p>
          <a:p>
            <a:pPr marL="342900" indent="-342900">
              <a:buFontTx/>
              <a:buAutoNum type="arabicPeriod"/>
            </a:pPr>
            <a:r>
              <a:rPr lang="ru-RU" dirty="0">
                <a:solidFill>
                  <a:srgbClr val="FFFF00"/>
                </a:solidFill>
              </a:rPr>
              <a:t>Музей </a:t>
            </a:r>
            <a:r>
              <a:rPr lang="ru-RU" dirty="0" err="1">
                <a:solidFill>
                  <a:srgbClr val="FFFF00"/>
                </a:solidFill>
              </a:rPr>
              <a:t>Кизлярского</a:t>
            </a:r>
            <a:r>
              <a:rPr lang="ru-RU" dirty="0">
                <a:solidFill>
                  <a:srgbClr val="FFFF00"/>
                </a:solidFill>
              </a:rPr>
              <a:t> коньячного </a:t>
            </a:r>
            <a:r>
              <a:rPr lang="ru-RU" dirty="0" smtClean="0">
                <a:solidFill>
                  <a:srgbClr val="FFFF00"/>
                </a:solidFill>
              </a:rPr>
              <a:t>завода.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Но к большему моему сожалению я была только в краеведческом музее имени Багратиона.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rgbClr val="FFFF00"/>
                </a:solidFill>
              </a:rPr>
              <a:t>М</a:t>
            </a:r>
            <a:r>
              <a:rPr lang="ru-RU" dirty="0" smtClean="0">
                <a:solidFill>
                  <a:srgbClr val="FFFF00"/>
                </a:solidFill>
              </a:rPr>
              <a:t>узей </a:t>
            </a:r>
            <a:r>
              <a:rPr lang="ru-RU" dirty="0">
                <a:solidFill>
                  <a:srgbClr val="FFFF00"/>
                </a:solidFill>
              </a:rPr>
              <a:t>краеведения носит имя великого российского полководца Петра Багратиона – героя Отечественной войны 1812 года, который получил смертельное ранение в битве при Бородино. Знаменитый генерал, ученик и любимец Суворова, родился и вырос в Кизляре, здесь же в 1783 году он и начал военную службу – рядовым в Астраханском пехотном </a:t>
            </a:r>
            <a:r>
              <a:rPr lang="ru-RU" dirty="0" smtClean="0">
                <a:solidFill>
                  <a:srgbClr val="FFFF00"/>
                </a:solidFill>
              </a:rPr>
              <a:t>полку.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Краеведческий </a:t>
            </a:r>
            <a:r>
              <a:rPr lang="ru-RU" dirty="0">
                <a:solidFill>
                  <a:srgbClr val="FFFF00"/>
                </a:solidFill>
              </a:rPr>
              <a:t>музей города Кизляра ведёт свою историю с 1961 года. В наши дни является филиалом Дагестанского государственного объединённого исторического и архитектурного музея. Располагается в старинном здании 1913 года постройке – бывшей Городской управе. Отдельные тематические экспозиции посвящены биографии Петра Багратиона; жизни и быту терских казаков; русской живописи. В общей сложности, коллекция краеведческого музея насчитывает более 16,5 тысяч </a:t>
            </a:r>
            <a:r>
              <a:rPr lang="ru-RU" dirty="0" smtClean="0">
                <a:solidFill>
                  <a:srgbClr val="FFFF00"/>
                </a:solidFill>
              </a:rPr>
              <a:t>экспонатов. Больше всего мне понравился зал  о Багратионе и зал природы.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615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8546"/>
            <a:ext cx="5029200" cy="64700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217" y="61480"/>
            <a:ext cx="6128905" cy="662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91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humbs.dreamstime.com/z/%D1%81%D1%87%D0%B0%D1%81%D1%82-%D0%B8%D0%B2%D0%B0%D1%8F-%D0%BF%D1%80%D0%B5-%D0%BD%D0%B0%D0%B7%D0%BD%D0%B0%D1%87%D0%B5%D0%BD%D0%BD%D0%B0%D1%8F-%D1%8F-%D0%BF%D0%BE-%D1%80%D0%BE%D1%81%D1%82%D0%BA%D0%BE%D0%B2-%D0%B5%D0%B2%D1%83%D1%88%D0%BA%D0%B0-%D0%B8%D0%B7%D1%83%D1%87%D0%B0%D1%8F-%D0%B2-%D0%B1%D0%B8%D0%B1-74404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79" y="386366"/>
            <a:ext cx="11346287" cy="62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75008" y="669701"/>
            <a:ext cx="9736430" cy="825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chemeClr val="accent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 1. Приглашение к чтению.</a:t>
            </a:r>
            <a:endParaRPr lang="ru-RU" sz="44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5559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5018" y="595745"/>
            <a:ext cx="11000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 как в этом году мы празднуем 100-летия образования ДАССР,  в школе мы собрали экспонаты и организовали мини музей «Дагестан </a:t>
            </a:r>
            <a:r>
              <a:rPr lang="ru-RU" smtClean="0"/>
              <a:t>наш край».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43890"/>
            <a:ext cx="9144000" cy="537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231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365125"/>
            <a:ext cx="10765665" cy="6138706"/>
          </a:xfrm>
        </p:spPr>
      </p:pic>
    </p:spTree>
    <p:extLst>
      <p:ext uri="{BB962C8B-B14F-4D97-AF65-F5344CB8AC3E}">
        <p14:creationId xmlns:p14="http://schemas.microsoft.com/office/powerpoint/2010/main" val="36625213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8764" y="512618"/>
            <a:ext cx="113745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Главные богатства Дагестана – природа и сохранившие традиции предков аулы. Гористая местность богата на удивительные объекты, будь то природный мост, или подземный водопад. В республике всюду встречаются эффектные виды, так как осталось достаточно много островков нетронутой природы. Что касается поселений, то здесь чтут историю и продолжают заниматься народными промыслами.</a:t>
            </a:r>
            <a:br>
              <a:rPr lang="ru-RU" dirty="0"/>
            </a:br>
            <a:r>
              <a:rPr lang="ru-RU" dirty="0" smtClean="0"/>
              <a:t>Летом 2020 года я со своей семью посетила древний город Дербент, а именно посетила крепость Нарын-Кала Цитадель  </a:t>
            </a:r>
            <a:r>
              <a:rPr lang="ru-RU" dirty="0"/>
              <a:t>VIII—XVI веков постройки в Дербенте. Возведена на холме, максимально близко к Каспийскому морю. Её прямое назначение – перекрыть узкий прибрежный проход в землю персов. Площадь – порядка 4,5 га. Имеет неправильную форму. Каждый новый правитель что-то добавлял в облик крепости. Внутри периметра сохранились многие постройки, в том числе бани. Является объектом всемирного наследия ЮНЕСКО.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614" y="3006436"/>
            <a:ext cx="3583132" cy="38515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54" y="3006436"/>
            <a:ext cx="5375563" cy="385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533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855" y="595745"/>
            <a:ext cx="109866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Там же мы посетили и Дербентскую Джума-мечеть.</a:t>
            </a:r>
            <a:r>
              <a:rPr lang="ru-RU" dirty="0"/>
              <a:t> </a:t>
            </a:r>
            <a:r>
              <a:rPr lang="ru-RU" dirty="0" smtClean="0"/>
              <a:t> Она считается </a:t>
            </a:r>
            <a:r>
              <a:rPr lang="ru-RU" dirty="0"/>
              <a:t>самой старой не только в России, но и в СНГ. Построена в VIII веке. Неоднократно надстраивалась и менялась внешне, в том числе в XIV веке восстанавливалась после землетрясения. Несколько лет в мечети базировалась тюрьма, но уже в 1943 году её вернули верующим. Во внутреннем дворе растут 4 многолетних платана, признанных памятником природы. Они видны из многих точек города.</a:t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654" y="2350071"/>
            <a:ext cx="5853545" cy="421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6160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64" y="623455"/>
            <a:ext cx="5888181" cy="61375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2" y="623455"/>
            <a:ext cx="5278582" cy="61375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4182" y="623455"/>
            <a:ext cx="11166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Следующей нашей поездкой был </a:t>
            </a:r>
            <a:r>
              <a:rPr lang="ru-RU" dirty="0" err="1" smtClean="0">
                <a:solidFill>
                  <a:srgbClr val="FFFF00"/>
                </a:solidFill>
              </a:rPr>
              <a:t>Сулакский</a:t>
            </a:r>
            <a:r>
              <a:rPr lang="ru-RU" dirty="0" smtClean="0">
                <a:solidFill>
                  <a:srgbClr val="FFFF00"/>
                </a:solidFill>
              </a:rPr>
              <a:t> каньон.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 Каньон относится </a:t>
            </a:r>
            <a:r>
              <a:rPr lang="ru-RU" dirty="0">
                <a:solidFill>
                  <a:srgbClr val="FFFF00"/>
                </a:solidFill>
              </a:rPr>
              <a:t>к долине реки Сулак. Протяжённость – около 53 км. Глубина приближается к 2 тысячам м, что делает каньон вторым по этому показателю в мире. Сюда приезжают на рыбалку, особенно много любителей посидеть с удочкой в окрестностях </a:t>
            </a:r>
            <a:r>
              <a:rPr lang="ru-RU" dirty="0" err="1">
                <a:solidFill>
                  <a:srgbClr val="FFFF00"/>
                </a:solidFill>
              </a:rPr>
              <a:t>Чиркейского</a:t>
            </a:r>
            <a:r>
              <a:rPr lang="ru-RU" dirty="0">
                <a:solidFill>
                  <a:srgbClr val="FFFF00"/>
                </a:solidFill>
              </a:rPr>
              <a:t> водохранилища. </a:t>
            </a:r>
            <a:r>
              <a:rPr lang="ru-RU" dirty="0" smtClean="0">
                <a:solidFill>
                  <a:srgbClr val="FFFF00"/>
                </a:solidFill>
              </a:rPr>
              <a:t>Осмотрели </a:t>
            </a:r>
            <a:r>
              <a:rPr lang="ru-RU" dirty="0">
                <a:solidFill>
                  <a:srgbClr val="FFFF00"/>
                </a:solidFill>
              </a:rPr>
              <a:t>каньон </a:t>
            </a:r>
            <a:r>
              <a:rPr lang="ru-RU" dirty="0" smtClean="0">
                <a:solidFill>
                  <a:srgbClr val="FFFF00"/>
                </a:solidFill>
              </a:rPr>
              <a:t>мы  </a:t>
            </a:r>
            <a:r>
              <a:rPr lang="ru-RU" dirty="0">
                <a:solidFill>
                  <a:srgbClr val="FFFF00"/>
                </a:solidFill>
              </a:rPr>
              <a:t>на катере. </a:t>
            </a:r>
            <a:r>
              <a:rPr lang="ru-RU" dirty="0" smtClean="0">
                <a:solidFill>
                  <a:srgbClr val="FFFF00"/>
                </a:solidFill>
              </a:rPr>
              <a:t>Это очень красивые места, необычайно красив цвет воды.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3020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0357" y="826948"/>
            <a:ext cx="6594769" cy="54950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80363" y="762003"/>
            <a:ext cx="6553202" cy="55833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4182" y="595745"/>
            <a:ext cx="111944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Также я с родителями посетила </a:t>
            </a:r>
            <a:r>
              <a:rPr lang="ru-RU" dirty="0" err="1" smtClean="0">
                <a:solidFill>
                  <a:srgbClr val="FFFF00"/>
                </a:solidFill>
              </a:rPr>
              <a:t>Салтинский</a:t>
            </a:r>
            <a:r>
              <a:rPr lang="ru-RU" dirty="0" smtClean="0">
                <a:solidFill>
                  <a:srgbClr val="FFFF00"/>
                </a:solidFill>
              </a:rPr>
              <a:t> подземный водопад.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err="1">
                <a:solidFill>
                  <a:srgbClr val="FFFF00"/>
                </a:solidFill>
              </a:rPr>
              <a:t>Салтинский</a:t>
            </a:r>
            <a:r>
              <a:rPr lang="ru-RU" dirty="0">
                <a:solidFill>
                  <a:srgbClr val="FFFF00"/>
                </a:solidFill>
              </a:rPr>
              <a:t> водопад – чудо природы, которое невозможно обойти стороной. Отыскать его можно в </a:t>
            </a:r>
            <a:r>
              <a:rPr lang="ru-RU" dirty="0" err="1">
                <a:solidFill>
                  <a:srgbClr val="FFFF00"/>
                </a:solidFill>
              </a:rPr>
              <a:t>Салтинской</a:t>
            </a:r>
            <a:r>
              <a:rPr lang="ru-RU" dirty="0">
                <a:solidFill>
                  <a:srgbClr val="FFFF00"/>
                </a:solidFill>
              </a:rPr>
              <a:t> теснине, что в селе </a:t>
            </a:r>
            <a:r>
              <a:rPr lang="ru-RU" dirty="0" err="1">
                <a:solidFill>
                  <a:srgbClr val="FFFF00"/>
                </a:solidFill>
              </a:rPr>
              <a:t>Салта</a:t>
            </a:r>
            <a:r>
              <a:rPr lang="ru-RU" dirty="0">
                <a:solidFill>
                  <a:srgbClr val="FFFF00"/>
                </a:solidFill>
              </a:rPr>
              <a:t>. Объект взят под охрану, так как является памятником природы. Его длина достигает полкилометра, а ширина – 40 метров. Максимально высокая точка – 450 метров. Образуется водопад так: река </a:t>
            </a:r>
            <a:r>
              <a:rPr lang="ru-RU" dirty="0" err="1">
                <a:solidFill>
                  <a:srgbClr val="FFFF00"/>
                </a:solidFill>
              </a:rPr>
              <a:t>Салтинка</a:t>
            </a:r>
            <a:r>
              <a:rPr lang="ru-RU" dirty="0">
                <a:solidFill>
                  <a:srgbClr val="FFFF00"/>
                </a:solidFill>
              </a:rPr>
              <a:t> уходит под землю и падает в виде водопада в разлом с высоты 20 метров. Водный поток разгладил стенки каньона, что позволяет солнцу отражаться на них в ясную погоду. Спадая водопадом, река протекает дальше в каменных разломах. Местами она размыла в камнях огромные разъемы круглой формы, которые выглядят как подземные озера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9417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01782" y="888421"/>
            <a:ext cx="6733309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79917" y="919595"/>
            <a:ext cx="67956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054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7" y="249382"/>
            <a:ext cx="11319164" cy="660861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7927" y="249383"/>
            <a:ext cx="113191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Montserrat"/>
              </a:rPr>
              <a:t>Еще мы были в селении Хунзах. Я увидела водопад </a:t>
            </a:r>
            <a:r>
              <a:rPr lang="ru-RU" dirty="0" err="1" smtClean="0">
                <a:solidFill>
                  <a:srgbClr val="C00000"/>
                </a:solidFill>
                <a:latin typeface="Montserrat"/>
              </a:rPr>
              <a:t>Тобот</a:t>
            </a:r>
            <a:r>
              <a:rPr lang="ru-RU" dirty="0" smtClean="0">
                <a:solidFill>
                  <a:srgbClr val="C00000"/>
                </a:solidFill>
                <a:latin typeface="Montserrat"/>
              </a:rPr>
              <a:t>. </a:t>
            </a:r>
            <a:r>
              <a:rPr lang="ru-RU" dirty="0">
                <a:solidFill>
                  <a:srgbClr val="C00000"/>
                </a:solidFill>
                <a:latin typeface="Montserrat"/>
              </a:rPr>
              <a:t>Это чудо дагестанской природы находится недалеко от поселка </a:t>
            </a:r>
            <a:r>
              <a:rPr lang="ru-RU" dirty="0" err="1">
                <a:solidFill>
                  <a:srgbClr val="C00000"/>
                </a:solidFill>
                <a:latin typeface="Montserrat"/>
              </a:rPr>
              <a:t>Арани</a:t>
            </a:r>
            <a:r>
              <a:rPr lang="ru-RU" dirty="0">
                <a:solidFill>
                  <a:srgbClr val="C00000"/>
                </a:solidFill>
                <a:latin typeface="Montserrat"/>
              </a:rPr>
              <a:t>. Водопад расположен в ущелье, спадает с вершины тонким потоком. О его высоте нет единого мнения, ее показатели варьируются от 50 до 100 метров. Вокруг водопада находятся гладкие скалы ущелья, покрытые невысокой травой и мхом. Стекая вниз, водопад не образует никаких водных наполнений, где можно искупаться. Вода быстро уходит неширокой быстрой речкой</a:t>
            </a:r>
            <a:r>
              <a:rPr lang="ru-RU" dirty="0" smtClean="0">
                <a:solidFill>
                  <a:srgbClr val="C00000"/>
                </a:solidFill>
                <a:latin typeface="Montserrat"/>
              </a:rPr>
              <a:t>. Сюда приезжают сотни туристов. Воздух там необычайно чист. Самим водопадом можно любоваться часами.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50535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66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0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553792"/>
            <a:ext cx="7147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«Только тот, кто любит, ценит и уважает накопленное и сохранённое предыдущими поколениями, может любить Родину, узнать её, стать подлинными патриотами» (С. Михалков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1066" y="1571223"/>
            <a:ext cx="1094704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Д. Дидро однажды написал, что люди перестают мыслить лишь в том случае, когда перестают читать. И это действительно верное утверждение, ведь чтение расширяет кругозор, повышает интеллектуальные способности, заставляет мыслить и анализировать.</a:t>
            </a:r>
          </a:p>
          <a:p>
            <a:r>
              <a:rPr lang="ru-RU" dirty="0" smtClean="0"/>
              <a:t>   Книга- это лучший советчик и преданный друг. Именно на страницах книги можно отыскать ответы на многие вопросы, волнующие человека.</a:t>
            </a:r>
          </a:p>
          <a:p>
            <a:r>
              <a:rPr lang="ru-RU" dirty="0" smtClean="0"/>
              <a:t>   В </a:t>
            </a:r>
            <a:r>
              <a:rPr lang="ru-RU" dirty="0"/>
              <a:t>нашем селе нет сельской библиотеки, но есть школьная библиотека</a:t>
            </a:r>
            <a:r>
              <a:rPr lang="ru-RU" dirty="0" smtClean="0"/>
              <a:t>. Она не очень большая, но в ней есть и учебники, и художественные книги, газеты, и журналы. На уроках литературы мы пользуемся художественной и зарубежной литературой. </a:t>
            </a:r>
          </a:p>
          <a:p>
            <a:r>
              <a:rPr lang="ru-RU" dirty="0" smtClean="0"/>
              <a:t>   Из множества литературных жанров свое предпочтение я отдаю комедии, поскольку этот вид драматического произведения высмеивает пороки общества, отображает смешные и несуразные моменты нашей жизни.</a:t>
            </a:r>
          </a:p>
          <a:p>
            <a:r>
              <a:rPr lang="ru-RU" dirty="0"/>
              <a:t> </a:t>
            </a:r>
            <a:r>
              <a:rPr lang="ru-RU" dirty="0" smtClean="0"/>
              <a:t>  В нашей школе проходят такие библиотечные мероприятия, как:</a:t>
            </a:r>
          </a:p>
          <a:p>
            <a:pPr marL="342900" indent="-342900">
              <a:buAutoNum type="arabicPeriod"/>
            </a:pPr>
            <a:r>
              <a:rPr lang="ru-RU" dirty="0" smtClean="0"/>
              <a:t>Страниц и дней перебирая даты…</a:t>
            </a:r>
          </a:p>
          <a:p>
            <a:pPr marL="342900" indent="-342900">
              <a:buAutoNum type="arabicPeriod"/>
            </a:pPr>
            <a:r>
              <a:rPr lang="ru-RU" dirty="0" smtClean="0"/>
              <a:t>Чтобы помнили…</a:t>
            </a:r>
          </a:p>
          <a:p>
            <a:pPr marL="342900" indent="-342900">
              <a:buAutoNum type="arabicPeriod"/>
            </a:pPr>
            <a:r>
              <a:rPr lang="ru-RU" dirty="0" smtClean="0"/>
              <a:t>Интеллектуальная игра «По планетам знаний»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 страницам сказок</a:t>
            </a:r>
          </a:p>
          <a:p>
            <a:pPr marL="342900" indent="-342900">
              <a:buAutoNum type="arabicPeriod"/>
            </a:pPr>
            <a:r>
              <a:rPr lang="ru-RU" dirty="0" smtClean="0"/>
              <a:t>Библиотечный урок « Знакомство со словарями».</a:t>
            </a:r>
          </a:p>
          <a:p>
            <a:pPr marL="342900" indent="-342900">
              <a:buAutoNum type="arabicPeriod"/>
            </a:pPr>
            <a:r>
              <a:rPr lang="ru-RU" dirty="0" smtClean="0"/>
              <a:t>КВН «Сказочная страна».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56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4690"/>
            <a:ext cx="9144000" cy="659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96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07818"/>
            <a:ext cx="9144000" cy="638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95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86" y="296213"/>
            <a:ext cx="11178862" cy="62333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43955" y="888642"/>
            <a:ext cx="7225048" cy="625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 2. Волшебный мир искусства.</a:t>
            </a:r>
            <a:endParaRPr lang="ru-RU" sz="3200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36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062" y="103031"/>
            <a:ext cx="1175841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Искусство обладает удивительным волшебным свойством: оно помогает человеку прикоснуться к чувствам, мыслям и переживаниям тех людей, которые жили много веков тому назад, лучше понять самого себя и своих современников, а также представить, каким будет человек будущего, нового времени. Общение с искусством волнует, будит фантазию и воображение у людей, даёт им возможность испытывать чувство радости, восторга, грусти, отчаяния, любви и, как говорил великий русский композитор Пётр Ильич Чайковский, даёт «подпору и утешение», силы для творческих поисков и открытий.</a:t>
            </a:r>
            <a:endParaRPr lang="ru-RU" sz="1600" dirty="0">
              <a:solidFill>
                <a:srgbClr val="000000"/>
              </a:solidFill>
              <a:latin typeface="Open Sans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В настоящее время роль предметов эстетического цикла продолжает возрастать, так как искусство развивает у учащихся творческие способности, коммуникабельность, инициативность и самоорганизацию, позволяет сформировать умения, использовать полученные знания на практике в повседневной жизни. Дети от природы любознательны, творчески активны, изначально талантливы. Очень важно организовать их художественно-творческую деятельность таким образом, чтобы каждый мог пройти «путь творца». </a:t>
            </a:r>
            <a:endParaRPr lang="ru-RU" sz="1600" dirty="0" smtClean="0">
              <a:solidFill>
                <a:srgbClr val="000000"/>
              </a:solidFill>
              <a:latin typeface="Times New Roman, serif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, serif"/>
              </a:rPr>
              <a:t>   С  целью чтобы </a:t>
            </a:r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ребёнок творил искусство: рисовал, пел, танцевал и находился в мире прекрасных картин великих </a:t>
            </a:r>
            <a:r>
              <a:rPr lang="ru-RU" sz="1600" dirty="0" smtClean="0">
                <a:solidFill>
                  <a:srgbClr val="000000"/>
                </a:solidFill>
                <a:latin typeface="Times New Roman, serif"/>
              </a:rPr>
              <a:t>художников у нас в школе каждый год проходит неделя искусства. Неделя искусства пробуждает </a:t>
            </a:r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большой интерес к искусству и его истории</a:t>
            </a:r>
            <a:r>
              <a:rPr lang="ru-RU" sz="1600" dirty="0" smtClean="0">
                <a:solidFill>
                  <a:srgbClr val="000000"/>
                </a:solidFill>
                <a:latin typeface="Times New Roman, serif"/>
              </a:rPr>
              <a:t>.</a:t>
            </a:r>
            <a:endParaRPr lang="ru-RU" sz="1600" dirty="0">
              <a:solidFill>
                <a:srgbClr val="000000"/>
              </a:solidFill>
              <a:latin typeface="Open Sans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В течение недели </a:t>
            </a:r>
            <a:r>
              <a:rPr lang="ru-RU" sz="1600" dirty="0" smtClean="0">
                <a:solidFill>
                  <a:srgbClr val="000000"/>
                </a:solidFill>
                <a:latin typeface="Times New Roman, serif"/>
              </a:rPr>
              <a:t>мы организовали: </a:t>
            </a:r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мини-музей, где были вывешены иллюстрации картин великих художников и их портреты, музыкальная выставка: портреты великих композиторов мира, плакаты с изображением музыкальных инструментов. Дети рисовали рисунки на разные темы и выполнили коллективный </a:t>
            </a:r>
            <a:r>
              <a:rPr lang="ru-RU" sz="1600" dirty="0" smtClean="0">
                <a:solidFill>
                  <a:srgbClr val="000000"/>
                </a:solidFill>
                <a:latin typeface="Times New Roman, serif"/>
              </a:rPr>
              <a:t>рисунок «Мы </a:t>
            </a:r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рисуем музыку». </a:t>
            </a:r>
            <a:r>
              <a:rPr lang="ru-RU" sz="1600" dirty="0" smtClean="0">
                <a:solidFill>
                  <a:srgbClr val="000000"/>
                </a:solidFill>
                <a:latin typeface="Times New Roman, serif"/>
              </a:rPr>
              <a:t>На </a:t>
            </a:r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переменах звучали детские песни из мультфильмов и классические музыкальные произведения известных композиторов. </a:t>
            </a:r>
            <a:r>
              <a:rPr lang="ru-RU" sz="1600" dirty="0" smtClean="0">
                <a:solidFill>
                  <a:srgbClr val="000000"/>
                </a:solidFill>
                <a:latin typeface="Times New Roman, serif"/>
              </a:rPr>
              <a:t>Мы </a:t>
            </a:r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приняли активное участие в музыкальных играх, исполняли знакомые песни, выполняли творческие задания.</a:t>
            </a:r>
            <a:endParaRPr lang="ru-RU" sz="1600" dirty="0">
              <a:solidFill>
                <a:srgbClr val="000000"/>
              </a:solidFill>
              <a:latin typeface="Open Sans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, serif"/>
              </a:rPr>
              <a:t>Неделя «Искусства» позволила проявить себя всем учащимся в разных видах деятельности. Большое количество конкурсов, викторин, творческих мастерских, выставки работ учащихся способствовали проявлению интереса ребят к предметам эстетического цикла, расширению кругозора, развитию творческих способностей. Знакомство с новыми профессиями данного направления дали  возможность школьникам задуматься о своем будущем и самореализации в современном мире. </a:t>
            </a:r>
            <a:endParaRPr lang="ru-RU" sz="1600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477751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9" y="128789"/>
            <a:ext cx="5143500" cy="6104586"/>
          </a:xfrm>
          <a:prstGeom prst="rect">
            <a:avLst/>
          </a:prstGeom>
        </p:spPr>
      </p:pic>
      <p:sp>
        <p:nvSpPr>
          <p:cNvPr id="4" name="AutoShape 2" descr="https://sun9-62.userapi.com/yhQwX2vDpf0bTLFF9sD2pvWgZs2lcEd3EO9elg/L4a8jEbEpkM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797" y="168275"/>
            <a:ext cx="5712251" cy="606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575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1554</Words>
  <Application>Microsoft Office PowerPoint</Application>
  <PresentationFormat>Широкоэкранный</PresentationFormat>
  <Paragraphs>76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7" baseType="lpstr">
      <vt:lpstr>Arial</vt:lpstr>
      <vt:lpstr>Calibri</vt:lpstr>
      <vt:lpstr>Calibri Light</vt:lpstr>
      <vt:lpstr>Montserrat</vt:lpstr>
      <vt:lpstr>Noto Serif</vt:lpstr>
      <vt:lpstr>Open Sans</vt:lpstr>
      <vt:lpstr>Times New Roman</vt:lpstr>
      <vt:lpstr>Times New Roman, serif</vt:lpstr>
      <vt:lpstr>Тема Office</vt:lpstr>
      <vt:lpstr> </vt:lpstr>
      <vt:lpstr>            Цель, задачи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49</cp:revision>
  <dcterms:created xsi:type="dcterms:W3CDTF">2021-02-24T19:24:55Z</dcterms:created>
  <dcterms:modified xsi:type="dcterms:W3CDTF">2021-03-04T14:33:39Z</dcterms:modified>
</cp:coreProperties>
</file>