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0" r:id="rId2"/>
    <p:sldId id="261" r:id="rId3"/>
    <p:sldId id="276" r:id="rId4"/>
    <p:sldId id="269" r:id="rId5"/>
    <p:sldId id="270" r:id="rId6"/>
    <p:sldId id="265" r:id="rId7"/>
    <p:sldId id="266" r:id="rId8"/>
    <p:sldId id="268" r:id="rId9"/>
    <p:sldId id="277" r:id="rId10"/>
    <p:sldId id="273" r:id="rId11"/>
    <p:sldId id="274" r:id="rId12"/>
    <p:sldId id="275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328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03AB89-3F1C-4C4E-A485-8FFD41D03114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202705-D5F4-4B93-84AA-B4CD6505E7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60069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1741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3E8C1E4-C668-4109-A007-B28579935473}" type="slidenum">
              <a:rPr lang="ru-RU" altLang="ru-RU" smtClean="0"/>
              <a:pPr/>
              <a:t>12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32309416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E847E-5584-4355-B57B-633A22935A41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E177-94EA-4F55-A6E0-E6D8AE6DA1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37989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E847E-5584-4355-B57B-633A22935A41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E177-94EA-4F55-A6E0-E6D8AE6DA1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3460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E847E-5584-4355-B57B-633A22935A41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E177-94EA-4F55-A6E0-E6D8AE6DA1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07112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E847E-5584-4355-B57B-633A22935A41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E177-94EA-4F55-A6E0-E6D8AE6DA1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0388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E847E-5584-4355-B57B-633A22935A41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E177-94EA-4F55-A6E0-E6D8AE6DA1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6396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E847E-5584-4355-B57B-633A22935A41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E177-94EA-4F55-A6E0-E6D8AE6DA1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5154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E847E-5584-4355-B57B-633A22935A41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E177-94EA-4F55-A6E0-E6D8AE6DA1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846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E847E-5584-4355-B57B-633A22935A41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E177-94EA-4F55-A6E0-E6D8AE6DA1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8095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E847E-5584-4355-B57B-633A22935A41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E177-94EA-4F55-A6E0-E6D8AE6DA1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17482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E847E-5584-4355-B57B-633A22935A41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E177-94EA-4F55-A6E0-E6D8AE6DA1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66918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E847E-5584-4355-B57B-633A22935A41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E177-94EA-4F55-A6E0-E6D8AE6DA1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5516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DE847E-5584-4355-B57B-633A22935A41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E177-94EA-4F55-A6E0-E6D8AE6DA1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9568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21" b="86273"/>
          <a:stretch>
            <a:fillRect/>
          </a:stretch>
        </p:blipFill>
        <p:spPr bwMode="auto">
          <a:xfrm>
            <a:off x="404143" y="64917"/>
            <a:ext cx="11787857" cy="90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914593" y="349395"/>
            <a:ext cx="11277407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Соблюдение правил безопасности при оставлении ребёнка одного дома</a:t>
            </a:r>
            <a:endParaRPr lang="ru-RU" sz="27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8861" y="1252699"/>
            <a:ext cx="786768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период самоизоляции и дистанционного обучения проговорите с детьми правила безопасного поведения во время отсутствия взрослых. Это время повышенной опасности для здоровья и жизни детей. Расскажите и объясните  им необходимость соблюдения правил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безопасного поведения.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43347" y="4735978"/>
            <a:ext cx="1167865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ПОМНИТЕ!! 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одители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несут полную ответственность за жизнь и здоровье своих детей (согласно ст.63, 65 Семейного кодекса РФ, ст.5.35 административного кодекса РФ)</a:t>
            </a:r>
          </a:p>
        </p:txBody>
      </p:sp>
      <p:pic>
        <p:nvPicPr>
          <p:cNvPr id="1026" name="Picture 2" descr="C:\Users\USER\Desktop\image1_59f5bf280d265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1789" y="1063563"/>
            <a:ext cx="2792877" cy="42619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USER\Desktop\Памятка Перевозка групп детей ЭКС РО при ДОгМ.bm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72319" cy="9695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6801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21" b="86273"/>
          <a:stretch>
            <a:fillRect/>
          </a:stretch>
        </p:blipFill>
        <p:spPr bwMode="auto">
          <a:xfrm>
            <a:off x="-2212" y="3473"/>
            <a:ext cx="12169775" cy="90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-2212" y="783722"/>
            <a:ext cx="1216977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ДОРОЖНЫЕ ЛОВУШКИ – СИТУАЦИЯ ОБМАНЧИВОЙ БЕЗОПАСНОСТИ  </a:t>
            </a:r>
            <a:endParaRPr lang="ru-RU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71181" y="1368497"/>
            <a:ext cx="6006901" cy="50629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ru-RU" sz="17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Главная опасность </a:t>
            </a: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стоящий транспорт. </a:t>
            </a:r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еожиданный </a:t>
            </a:r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выход </a:t>
            </a: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проезжую часть из-за стоящих автомобилей, деревьев, </a:t>
            </a: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остановок – может привести к опасной ситуации.</a:t>
            </a:r>
            <a:endParaRPr lang="en-US" sz="17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ru-RU" sz="17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Остановка</a:t>
            </a:r>
            <a:r>
              <a:rPr lang="en-US" sz="17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общественного транспорта</a:t>
            </a:r>
            <a:r>
              <a:rPr lang="en-US" sz="17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одно из наиболее опасных </a:t>
            </a: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мест. Не спешите на автобус, троллейбус, трамвай  - будьте внимательны и бдительны при переходе проезжей части. 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ru-RU" sz="17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Стоящий транспорт на остановках</a:t>
            </a: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остановках </a:t>
            </a:r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маршрутные транспортные средства закрывают собой довольно большой участок дороги, по которому в этот </a:t>
            </a: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момент едут </a:t>
            </a:r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другие </a:t>
            </a: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автомобили</a:t>
            </a:r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выходить из-за него – опасно для жизни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ru-RU" sz="17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Пропустите </a:t>
            </a:r>
            <a:r>
              <a:rPr lang="ru-RU" sz="17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транспортное</a:t>
            </a:r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средство, </a:t>
            </a: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которое не собирается останавливаться на пешеходном переходе.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ru-RU" sz="17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Едущий автомобиль </a:t>
            </a:r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нередко закрывает собой другой, </a:t>
            </a: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движущиеся транспортное средство – будьте внимательны и не торопитесь при переходе проезжей части.</a:t>
            </a:r>
          </a:p>
        </p:txBody>
      </p:sp>
      <p:pic>
        <p:nvPicPr>
          <p:cNvPr id="6" name="Picture 3" descr="C:\Users\USER\Desktop\drawing-day-cute-3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65" r="22248"/>
          <a:stretch/>
        </p:blipFill>
        <p:spPr bwMode="auto">
          <a:xfrm>
            <a:off x="-297454" y="1530709"/>
            <a:ext cx="1872866" cy="3862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698256" y="1370181"/>
            <a:ext cx="5299114" cy="50629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ru-RU" sz="17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«Пустынная улица» </a:t>
            </a: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транспортные средства появляются редко – не выбегайте  на дорогу не посмотрев по сторонам.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ru-RU" sz="17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«Осевая линия» </a:t>
            </a: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дойдя до середины проезжей части и остановившись – стойте спокойно. Следите за транспортом двигающимся с правой стороны и не забывайте забывают об опасности за спиной.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ru-RU" sz="17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 дороги на зелёный сигнал светофора </a:t>
            </a: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остановись и убедись в безопасности своего перехода. Убедись, что весь транспорт остановился. Помни, о том, что водители нарушают  ПДД мчатся на высокой скорости, игнорируя сигналы светофора.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ru-RU" sz="17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«Машина едет медленно, успею перебежать</a:t>
            </a:r>
            <a:r>
              <a:rPr lang="ru-RU" sz="17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медленно </a:t>
            </a:r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движущаяся машина может скрывать за собой другую, идущую на большой скорости машину, о чем многие </a:t>
            </a: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пешеходы </a:t>
            </a:r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подозревают</a:t>
            </a: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Будьте внимательны.</a:t>
            </a:r>
            <a:endParaRPr lang="ru-RU" sz="17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-613310" y="6368559"/>
            <a:ext cx="119900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Осматривайте дорогу при переходе «пустынных» улиц. </a:t>
            </a:r>
            <a:endParaRPr lang="ru-RU" alt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2225" y="323364"/>
            <a:ext cx="121697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дорожные совсем - совсем не сложные  </a:t>
            </a:r>
            <a:endParaRPr lang="ru-RU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562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21" b="86273"/>
          <a:stretch>
            <a:fillRect/>
          </a:stretch>
        </p:blipFill>
        <p:spPr bwMode="auto">
          <a:xfrm>
            <a:off x="-2212" y="3473"/>
            <a:ext cx="12169775" cy="90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-2212" y="269738"/>
            <a:ext cx="121697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 респираторных заболеваний  </a:t>
            </a:r>
            <a:endParaRPr lang="ru-RU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5997" y="1364031"/>
            <a:ext cx="9296885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Всегда после улицы и посещения общественных мест мойте руки и лицо мылом;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 необходимости не выходите из дома;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детей разработайте режим дня дома;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Мойте руки не менее 20 секунд;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касайтесь глаз, рта и носа не мытыми руками;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Избегайте тесного контакта с людьми, которые кашляют и чихают;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Избегайте контакты с бездомными животными;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ешьте из чужой посуды и не пейте из чужих стаканов и кружек;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Фрукты и овощи перед едой тщательно мыть мылом;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Ешьте только термически обработанную пищу;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Пить только бутилированную или термически обработанную воду; 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Ничего не подбирать на улице и не несите в дом – опасно для здоровья!</a:t>
            </a:r>
          </a:p>
        </p:txBody>
      </p:sp>
      <p:pic>
        <p:nvPicPr>
          <p:cNvPr id="7" name="Picture 7" descr="C:\Users\USER\Desktop\a13eec527df40398285861e94a85b382-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7" r="43097"/>
          <a:stretch/>
        </p:blipFill>
        <p:spPr bwMode="auto">
          <a:xfrm>
            <a:off x="0" y="24542"/>
            <a:ext cx="1325650" cy="1339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933325" y="5609063"/>
            <a:ext cx="962655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любом недомогании срочно сообщить родителям и обратиться к врачу по номеру 103!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C:\Users\USER\Desktop\img1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65" t="21052" r="1140" b="18414"/>
          <a:stretch/>
        </p:blipFill>
        <p:spPr bwMode="auto">
          <a:xfrm>
            <a:off x="9057399" y="1364031"/>
            <a:ext cx="3110162" cy="3549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190" y="5457459"/>
            <a:ext cx="879428" cy="13018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41958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9" y="-14284"/>
            <a:ext cx="12195174" cy="901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269" name="Объект 1"/>
          <p:cNvSpPr>
            <a:spLocks noGrp="1"/>
          </p:cNvSpPr>
          <p:nvPr>
            <p:ph idx="1"/>
          </p:nvPr>
        </p:nvSpPr>
        <p:spPr>
          <a:xfrm>
            <a:off x="6350" y="303144"/>
            <a:ext cx="12190413" cy="901491"/>
          </a:xfrm>
        </p:spPr>
        <p:txBody>
          <a:bodyPr>
            <a:normAutofit/>
          </a:bodyPr>
          <a:lstStyle/>
          <a:p>
            <a:pPr marL="0" indent="0" algn="ctr">
              <a:buFont typeface="Arial" charset="0"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Выучите телефоны экстренных служб</a:t>
            </a:r>
            <a:endParaRPr lang="ru-RU" altLang="ru-RU" b="1" dirty="0" smtClean="0">
              <a:solidFill>
                <a:schemeClr val="bg1"/>
              </a:solidFill>
            </a:endParaRPr>
          </a:p>
        </p:txBody>
      </p:sp>
      <p:sp>
        <p:nvSpPr>
          <p:cNvPr id="11270" name="Прямоугольник 3"/>
          <p:cNvSpPr>
            <a:spLocks noChangeArrowheads="1"/>
          </p:cNvSpPr>
          <p:nvPr/>
        </p:nvSpPr>
        <p:spPr bwMode="auto">
          <a:xfrm>
            <a:off x="335007" y="1204635"/>
            <a:ext cx="7560659" cy="13236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800">
                <a:solidFill>
                  <a:schemeClr val="tx1"/>
                </a:solidFill>
                <a:latin typeface="Calibri" pitchFamily="34" charset="0"/>
              </a:defRPr>
            </a:lvl1pPr>
            <a:lvl2pPr marL="884238" indent="-339725" eaLnBrk="0" hangingPunct="0">
              <a:spcBef>
                <a:spcPct val="20000"/>
              </a:spcBef>
              <a:buFont typeface="Arial" charset="0"/>
              <a:buChar char="–"/>
              <a:defRPr sz="3300">
                <a:solidFill>
                  <a:schemeClr val="tx1"/>
                </a:solidFill>
                <a:latin typeface="Calibri" pitchFamily="34" charset="0"/>
              </a:defRPr>
            </a:lvl2pPr>
            <a:lvl3pPr marL="1360488" indent="-271463" eaLnBrk="0" hangingPunct="0">
              <a:spcBef>
                <a:spcPct val="20000"/>
              </a:spcBef>
              <a:buFont typeface="Arial" charset="0"/>
              <a:buChar char="•"/>
              <a:defRPr sz="2900">
                <a:solidFill>
                  <a:schemeClr val="tx1"/>
                </a:solidFill>
                <a:latin typeface="Calibri" pitchFamily="34" charset="0"/>
              </a:defRPr>
            </a:lvl3pPr>
            <a:lvl4pPr marL="1903413" indent="-271463" eaLnBrk="0" hangingPunct="0">
              <a:spcBef>
                <a:spcPct val="20000"/>
              </a:spcBef>
              <a:buFont typeface="Arial" charset="0"/>
              <a:buChar char="–"/>
              <a:defRPr sz="2400">
                <a:solidFill>
                  <a:schemeClr val="tx1"/>
                </a:solidFill>
                <a:latin typeface="Calibri" pitchFamily="34" charset="0"/>
              </a:defRPr>
            </a:lvl4pPr>
            <a:lvl5pPr marL="2447925" indent="-271463" eaLnBrk="0" hangingPunct="0">
              <a:spcBef>
                <a:spcPct val="20000"/>
              </a:spcBef>
              <a:buFont typeface="Arial" charset="0"/>
              <a:buChar char="»"/>
              <a:defRPr sz="2400">
                <a:solidFill>
                  <a:schemeClr val="tx1"/>
                </a:solidFill>
                <a:latin typeface="Calibri" pitchFamily="34" charset="0"/>
              </a:defRPr>
            </a:lvl5pPr>
            <a:lvl6pPr marL="2905125" indent="-2714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400">
                <a:solidFill>
                  <a:schemeClr val="tx1"/>
                </a:solidFill>
                <a:latin typeface="Calibri" pitchFamily="34" charset="0"/>
              </a:defRPr>
            </a:lvl6pPr>
            <a:lvl7pPr marL="3362325" indent="-2714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400">
                <a:solidFill>
                  <a:schemeClr val="tx1"/>
                </a:solidFill>
                <a:latin typeface="Calibri" pitchFamily="34" charset="0"/>
              </a:defRPr>
            </a:lvl7pPr>
            <a:lvl8pPr marL="3819525" indent="-2714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400">
                <a:solidFill>
                  <a:schemeClr val="tx1"/>
                </a:solidFill>
                <a:latin typeface="Calibri" pitchFamily="34" charset="0"/>
              </a:defRPr>
            </a:lvl8pPr>
            <a:lvl9pPr marL="4276725" indent="-2714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charset="0"/>
              <a:buNone/>
            </a:pPr>
            <a:r>
              <a:rPr lang="ru-RU" altLang="ru-RU" sz="280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280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600">
                <a:latin typeface="Verdana" pitchFamily="34" charset="0"/>
              </a:rPr>
              <a:t/>
            </a:r>
            <a:br>
              <a:rPr lang="ru-RU" altLang="ru-RU" sz="2600">
                <a:latin typeface="Verdana" pitchFamily="34" charset="0"/>
              </a:rPr>
            </a:br>
            <a:endParaRPr lang="ru-RU" altLang="ru-RU" sz="260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73" name="Picture 2" descr="C:\Users\USER\Desktop\p14_1715905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6043" y="1204635"/>
            <a:ext cx="8391391" cy="5471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641687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21" b="86273"/>
          <a:stretch>
            <a:fillRect/>
          </a:stretch>
        </p:blipFill>
        <p:spPr bwMode="auto">
          <a:xfrm>
            <a:off x="-2212" y="3473"/>
            <a:ext cx="12169775" cy="90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262389"/>
            <a:ext cx="121697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Уважаемые </a:t>
            </a:r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родители! </a:t>
            </a:r>
            <a:endParaRPr lang="ru-RU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2292" y="1029434"/>
            <a:ext cx="10319087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 всегда должны знать, где и с кем находится ваш ребёнок;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Выработайте привычку у ребёнка всегда сообщать вам, где и с кем он находиться;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 должны знать друзей своих детей, их телефоны и их родителей;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Всегда говорите детям куда и на какое время вы уходите;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 уходом закрывайте все окна и балконные двери;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 уходом положите (повесьте) на видное место памятку с номерами телефонов  экстренных служб;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вашего ухода ребёнок обязательно должен закрыть за вами дверь и проверить надежность замков;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Позаботьтесь о контролируемом досуге ваших детей;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Постарайтесь уделить максимум времени детям в период самоизоляции и карантинные дни;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Напомните детям общие правила безопасного поведения: </a:t>
            </a:r>
          </a:p>
          <a:p>
            <a:pPr marL="342900" indent="-342900" algn="just">
              <a:buFontTx/>
              <a:buChar char="-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«Один дома»;</a:t>
            </a:r>
          </a:p>
          <a:p>
            <a:pPr marL="342900" indent="-342900" algn="just">
              <a:buFontTx/>
              <a:buChar char="-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«Правила безопасного поведения на улице»»</a:t>
            </a:r>
          </a:p>
          <a:p>
            <a:pPr marL="342900" indent="-342900" algn="just">
              <a:buFontTx/>
              <a:buChar char="-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«Дорожная безопасность»;</a:t>
            </a:r>
          </a:p>
          <a:p>
            <a:pPr marL="342900" indent="-342900" algn="just">
              <a:buFontTx/>
              <a:buChar char="-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 Пожарная безопасность»;</a:t>
            </a:r>
          </a:p>
          <a:p>
            <a:pPr marL="342900" indent="-342900" algn="just">
              <a:buFontTx/>
              <a:buChar char="-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«Правила электробезопасности».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USER\Desktop\news_56188_image_900x_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1437" y="4463716"/>
            <a:ext cx="1629130" cy="16696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USER\Desktop\Памятка Перевозка групп детей ЭКС РО при ДОгМ.bm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72319" cy="9695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330867" y="5980837"/>
            <a:ext cx="76876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Безопасность детей – в ваших руках!</a:t>
            </a:r>
            <a:endParaRPr lang="ru-RU" sz="3200" b="1" dirty="0"/>
          </a:p>
        </p:txBody>
      </p:sp>
      <p:pic>
        <p:nvPicPr>
          <p:cNvPr id="1026" name="Picture 2" descr="C:\Users\USER\Desktop\Картинки для мессенджер\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5140" y="177681"/>
            <a:ext cx="2513402" cy="20240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2129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картинкиъ\Слайд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4018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21" b="86273"/>
          <a:stretch>
            <a:fillRect/>
          </a:stretch>
        </p:blipFill>
        <p:spPr bwMode="auto">
          <a:xfrm>
            <a:off x="-2212" y="3473"/>
            <a:ext cx="12169775" cy="90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 descr="C:\Users\USER\Desktop\8059414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12" y="-41470"/>
            <a:ext cx="12194212" cy="6899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9495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21" b="86273"/>
          <a:stretch>
            <a:fillRect/>
          </a:stretch>
        </p:blipFill>
        <p:spPr bwMode="auto">
          <a:xfrm>
            <a:off x="-2212" y="3473"/>
            <a:ext cx="12169775" cy="90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 descr="C:\Users\USER\Desktop\img6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6756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7729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21" b="86273"/>
          <a:stretch>
            <a:fillRect/>
          </a:stretch>
        </p:blipFill>
        <p:spPr bwMode="auto">
          <a:xfrm>
            <a:off x="-2212" y="3473"/>
            <a:ext cx="12169775" cy="90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-38927" y="178294"/>
            <a:ext cx="1216977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Пожарная безопасность  </a:t>
            </a:r>
            <a:endParaRPr lang="ru-RU" sz="4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4671" y="140805"/>
            <a:ext cx="2897329" cy="11316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586" y="948685"/>
            <a:ext cx="6083300" cy="307776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безопасного поведения: 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паниковать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Вызвать пожарных и спасателей по телефону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«101», «112»;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Попытаться погасить огонь самостоятельно на начальной стадии горения: залить водой, засыпать песком или землей, накрыть плотной тканью, залить содержимым огнетушителя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Сорвать горящие шторы, затоптать огонь ногами, залить водой или бросить в емкость с водой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Отключить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электрические и газовые приборы.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случае возгорания телевизора его необходимо быстро отключить от электропитания, накрыть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плотной тканью; 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Закрыть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окна и двери; </a:t>
            </a: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23" y="4034565"/>
            <a:ext cx="2520280" cy="2656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6045960" y="947735"/>
            <a:ext cx="5926429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безопасного поведения: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прятаться под кроватями, столами, шкафах и в туалетных комнатах;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Помочь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пожилым и пострадавшим;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Взять с собой документы, деньги, ценные вещи;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Быстро, без давки покинуть опасную зону пожара, по заранее изученному безопасному маршруту, используя запасные выходы, пожарные лестницы;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Постоянно подавать звуковые сигналы;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закрывать входную дверь на ключ;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пользоваться лифтом.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832779" y="4005064"/>
            <a:ext cx="695991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ПОМНИТЕ!</a:t>
            </a:r>
            <a:endParaRPr lang="en-US" sz="20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Играть со спичками, зажигалками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емкостями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химикатами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горюющими веществами опасно для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здоровья  и жизни;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Следите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исправностью электроприборов, степенью изношенности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изоляции и проводов;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включайте одновременно несколько электроприборов в сеть.</a:t>
            </a:r>
            <a:endParaRPr lang="en-US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7" descr="C:\Users\USER\Desktop\23825_html_m5153a6ef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1271" y="3605646"/>
            <a:ext cx="2431118" cy="247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C:\Users\USER\Desktop\Памятка Перевозка групп детей ЭКС РО при ДОгМ.bmp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72319" cy="9695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756695" y="5909645"/>
            <a:ext cx="800013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Ваша безопасность – в ваших руках!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Соблюдайте правила пожарной безопасности!</a:t>
            </a:r>
            <a:endParaRPr lang="en-US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7089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21" b="86273"/>
          <a:stretch>
            <a:fillRect/>
          </a:stretch>
        </p:blipFill>
        <p:spPr bwMode="auto">
          <a:xfrm>
            <a:off x="-2212" y="3473"/>
            <a:ext cx="12169775" cy="90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260648"/>
            <a:ext cx="1216977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Обнаружив пожар, что необходимо делать</a:t>
            </a:r>
            <a:endParaRPr lang="ru-RU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2239" y="968534"/>
            <a:ext cx="8157835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Набрать </a:t>
            </a:r>
            <a:r>
              <a:rPr lang="ru-RU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номер «101» и сообщить следующие </a:t>
            </a:r>
            <a:r>
              <a:rPr lang="ru-RU" sz="2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 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Адрес</a:t>
            </a:r>
            <a:r>
              <a:rPr lang="ru-RU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где обнаружено </a:t>
            </a:r>
            <a:r>
              <a:rPr lang="ru-RU" sz="2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возгорание </a:t>
            </a:r>
            <a:r>
              <a:rPr lang="ru-RU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пожар. 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</a:t>
            </a:r>
            <a:r>
              <a:rPr lang="ru-RU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где происходит пожар (двор, квартира, школа, склад и т.д.) 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</a:t>
            </a:r>
            <a:r>
              <a:rPr lang="ru-RU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конкретно </a:t>
            </a:r>
            <a:r>
              <a:rPr lang="ru-RU" sz="2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горит ( </a:t>
            </a:r>
            <a:r>
              <a:rPr lang="ru-RU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телевизор, мебель, автомобиль и </a:t>
            </a:r>
            <a:r>
              <a:rPr lang="ru-RU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т.д</a:t>
            </a:r>
            <a:r>
              <a:rPr lang="ru-RU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диспетчер попросит, то уточнить </a:t>
            </a:r>
            <a:r>
              <a:rPr lang="ru-RU" sz="2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информацию (номер </a:t>
            </a:r>
            <a:r>
              <a:rPr lang="ru-RU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дома, подъезда, квартиры, на каком этаже горит, сколько этажей в здании, откуда удобнее подъехать, код входа в подъезд, есть ли опасность людей и </a:t>
            </a:r>
            <a:r>
              <a:rPr lang="ru-RU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т.д</a:t>
            </a:r>
            <a:r>
              <a:rPr lang="ru-RU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Сообщить </a:t>
            </a:r>
            <a:r>
              <a:rPr lang="ru-RU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свои данные ФИО и </a:t>
            </a:r>
            <a:r>
              <a:rPr lang="ru-RU" sz="2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телефон.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9049" y="1279702"/>
            <a:ext cx="3337210" cy="34563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0" y="5929760"/>
            <a:ext cx="69406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ru-RU" sz="28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НАУЧИТЕ ЭТИМ ПРАВИЛАМ ДЕТЕЙ!</a:t>
            </a:r>
          </a:p>
        </p:txBody>
      </p:sp>
      <p:pic>
        <p:nvPicPr>
          <p:cNvPr id="8" name="Picture 3" descr="C:\Users\USER\Desktop\Памятка Перевозка групп детей ЭКС РО при ДОгМ.bm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72319" cy="9695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808424" y="5929760"/>
            <a:ext cx="535913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ru-RU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БЕРЕГИТЕ СВОИХ ДЕТЕЙ!</a:t>
            </a:r>
          </a:p>
        </p:txBody>
      </p:sp>
    </p:spTree>
    <p:extLst>
      <p:ext uri="{BB962C8B-B14F-4D97-AF65-F5344CB8AC3E}">
        <p14:creationId xmlns:p14="http://schemas.microsoft.com/office/powerpoint/2010/main" val="3627089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21" b="86273"/>
          <a:stretch>
            <a:fillRect/>
          </a:stretch>
        </p:blipFill>
        <p:spPr bwMode="auto">
          <a:xfrm>
            <a:off x="-2212" y="3473"/>
            <a:ext cx="12169775" cy="90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-2213" y="200253"/>
            <a:ext cx="1216977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Незнакомец за дверью</a:t>
            </a:r>
            <a:endParaRPr lang="ru-RU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96515" y="1071408"/>
            <a:ext cx="702243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в дверь позвонили: посмотреть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глазок и поинтересоваться,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этот человек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для чего пришел. </a:t>
            </a:r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Разговаривать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через дверь,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открывать ее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НЕЛЬЗЯ! 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незнакомец пытается открыть дверь, сразу звони в полицию по телефону 102 и назови свой точный адрес и сразу же сообщить об этом родителям;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незнакомец представляется сотрудником полиции или иным должностным лицом, он должен предъявить соответствующие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документы ( открывать дверь нельзя! ребенок не сможет отличить поддельный документ). 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 за дверью просит о помощи, надо предложить ему вызвать пожарных, полицию, скорую помощь или газовую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службу и обратиться к взрослым! 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коем случае не надо говорить, что дома нет никого, и не стоит вести долгих бесед через дверь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Выходя из квартиры даже на минуту, нужно брать с собой ключ и запирать дверь на замок.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C:\Users\USER\Desktop\pravila_bezopasnosti_i_povedeniya_5cc152d09ce1e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47" t="54265" r="3979" b="5537"/>
          <a:stretch/>
        </p:blipFill>
        <p:spPr bwMode="auto">
          <a:xfrm>
            <a:off x="8149310" y="1071408"/>
            <a:ext cx="3509289" cy="36898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USER\Desktop\Памятка Перевозка групп детей ЭКС РО при ДОгМ.bm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72319" cy="9695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7243385" y="5134059"/>
            <a:ext cx="494861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разговаривай и не открывай дверь незнакомым людям – научите этому правилу ваших детей!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925904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21" b="86273"/>
          <a:stretch>
            <a:fillRect/>
          </a:stretch>
        </p:blipFill>
        <p:spPr bwMode="auto">
          <a:xfrm>
            <a:off x="-2212" y="3473"/>
            <a:ext cx="12169775" cy="90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22225" y="323364"/>
            <a:ext cx="121697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дорожные совсем - совсем не сложные  </a:t>
            </a:r>
            <a:endParaRPr lang="ru-RU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2225" y="1227846"/>
            <a:ext cx="632601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Выйдя из подъезда остановитесь и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осмотритесь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не приближается ли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транспорт;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Находясь на прогулке во дворах будьте внимательными и осторожными – есть движение транспорта;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Учись наблюдательности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Если у подъезда стоят транспортные средства или растут деревья, кусты, остановитесь,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осмотритесь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сторонам и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определите,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 ли опасности приближающегося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транспорта;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движении по тротуару держитесь правой стороны. </a:t>
            </a:r>
          </a:p>
          <a:p>
            <a:pPr algn="just"/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Идя по тротуару, внимательно наблюдайте за движением транспорта из арок дворов и поворотами транспорта на перекрёстках.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Переходите проезжую часть только по пешеходным переходам (наземный, подземный, надземный);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переходе проезжей части дороги остановитесь и осмотритесь по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сторонам: налево, направо и еще раз налево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убедитесь в безопасности своего перехода. </a:t>
            </a:r>
          </a:p>
        </p:txBody>
      </p:sp>
      <p:pic>
        <p:nvPicPr>
          <p:cNvPr id="12" name="Picture 2" descr="C:\Users\USER\Desktop\3c7b6e63-dc51-4bc9-9029-d119d75732ec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6072" y="41865"/>
            <a:ext cx="1311459" cy="1311459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6348241" y="1099862"/>
            <a:ext cx="5659290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Дойдя до разделительной линии, поверните голову направо. Если нет движения транспорта, продолжайте переход, не останавливаясь, а если есть — остановитесь на линии и пропустите транспорт. </a:t>
            </a:r>
            <a:endParaRPr lang="ru-RU" sz="16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Учитесь всматриваться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вдаль, пропускать приближающийся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транспорт;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Переходите улицу только на зелёный сигнал светофора;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Переходите дорогу спокойным размеренным шагом;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играйте вблизи проезжей части. Играть можно только на спортивных площадках, парках, футбольных коробках – там, где нет движения транспорта;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Ожидай общественный транспорт только на остановках;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обходи общественный транспорт ни спереди ни сзади, а подожди пока он отъедет от остановки. Найди знак «пешеходного перехода» и только в этом месте переходи проезжую часть;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Самые безопасные пешеходные переходы – надземные и подземные;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движении по улице не пользоваться наушниками;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переходе через проезжую часть снимать капюшоны и не пользоваться мобильными телефонами.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Wingdings" panose="05000000000000000000" pitchFamily="2" charset="2"/>
              <a:buChar char="§"/>
            </a:pP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69011" y="6309175"/>
            <a:ext cx="1009017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ru-RU" sz="28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Соблюдайте ПДД! Берегите себя и своих близких!</a:t>
            </a:r>
            <a:endParaRPr lang="ru-RU" altLang="ru-RU" sz="2800" b="1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Picture 3" descr="C:\Users\USER\Desktop\Childhood-PNG-Image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634" y="4190401"/>
            <a:ext cx="5510478" cy="2299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C:\Users\USER\Desktop\Памятка Перевозка групп детей ЭКС РО при ДОгМ.bmp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72319" cy="9695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9899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391</TotalTime>
  <Words>1305</Words>
  <Application>Microsoft Office PowerPoint</Application>
  <PresentationFormat>Широкоэкранный</PresentationFormat>
  <Paragraphs>110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Verdana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Admin</cp:lastModifiedBy>
  <cp:revision>33</cp:revision>
  <dcterms:created xsi:type="dcterms:W3CDTF">2019-06-03T07:28:50Z</dcterms:created>
  <dcterms:modified xsi:type="dcterms:W3CDTF">2020-04-09T17:31:28Z</dcterms:modified>
</cp:coreProperties>
</file>