
<file path=[Content_Types].xml><?xml version="1.0" encoding="utf-8"?>
<Types xmlns="http://schemas.openxmlformats.org/package/2006/content-types">
  <Default Extension="jpeg" ContentType="image/jpe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17"/>
  </p:notesMasterIdLst>
  <p:sldIdLst>
    <p:sldId id="275" r:id="rId2"/>
    <p:sldId id="258" r:id="rId3"/>
    <p:sldId id="259" r:id="rId4"/>
    <p:sldId id="261" r:id="rId5"/>
    <p:sldId id="281" r:id="rId6"/>
    <p:sldId id="262" r:id="rId7"/>
    <p:sldId id="263" r:id="rId8"/>
    <p:sldId id="266" r:id="rId9"/>
    <p:sldId id="287" r:id="rId10"/>
    <p:sldId id="284" r:id="rId11"/>
    <p:sldId id="286" r:id="rId12"/>
    <p:sldId id="283" r:id="rId13"/>
    <p:sldId id="288" r:id="rId14"/>
    <p:sldId id="279" r:id="rId15"/>
    <p:sldId id="256"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a:srgbClr val="C49B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46" autoAdjust="0"/>
    <p:restoredTop sz="94660"/>
  </p:normalViewPr>
  <p:slideViewPr>
    <p:cSldViewPr>
      <p:cViewPr varScale="1">
        <p:scale>
          <a:sx n="68" d="100"/>
          <a:sy n="68" d="100"/>
        </p:scale>
        <p:origin x="1338" y="-23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0F9CC1-E32E-454D-AB9D-B2925F1BAE8F}" type="datetimeFigureOut">
              <a:rPr lang="ru-RU" smtClean="0"/>
              <a:t>26.03.2022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320B83-1C48-4FBA-A1DB-B822B0735B70}" type="slidenum">
              <a:rPr lang="ru-RU" smtClean="0"/>
              <a:t>‹#›</a:t>
            </a:fld>
            <a:endParaRPr lang="ru-RU"/>
          </a:p>
        </p:txBody>
      </p:sp>
    </p:spTree>
    <p:extLst>
      <p:ext uri="{BB962C8B-B14F-4D97-AF65-F5344CB8AC3E}">
        <p14:creationId xmlns:p14="http://schemas.microsoft.com/office/powerpoint/2010/main" val="2834688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50000"/>
                <a:alpha val="7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lumMod val="75000"/>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lumMod val="75000"/>
                  </a:schemeClr>
                </a:solidFill>
              </a:defRPr>
            </a:lvl1pPr>
          </a:lstStyle>
          <a:p>
            <a:r>
              <a:rPr lang="ru-RU"/>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32963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687056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117155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551737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18401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8112688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0755139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945136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860268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26.03.2022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517066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26.03.2022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909774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26.03.2022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771885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26.03.2022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745191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26.03.2022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87776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26.03.2022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930723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26.03.2022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259532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cxnSp>
          <p:nvCxnSpPr>
            <p:cNvPr id="7" name="Straight Connector 6"/>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9" name="Freeform 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50000"/>
                <a:alpha val="7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4C71EC6-210F-42DE-9C53-41977AD35B3D}" type="datetimeFigureOut">
              <a:rPr lang="ru-RU" smtClean="0"/>
              <a:t>26.03.2022</a:t>
            </a:fld>
            <a:endParaRPr lang="ru-RU"/>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865859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selcdn.fedsp.com/mem/24/1198854/1b05ab5ee9d5a512.jpeg" TargetMode="External"/><Relationship Id="rId3" Type="http://schemas.openxmlformats.org/officeDocument/2006/relationships/hyperlink" Target="https://sport-com.ru/image/cache/import_files/f1/f1068c04fc7c11e890ff448a5b206029_77acff5efe2611e890ff448a5b206029-800x800.jpg" TargetMode="External"/><Relationship Id="rId7" Type="http://schemas.openxmlformats.org/officeDocument/2006/relationships/hyperlink" Target="http://interesting-information.ru/wp-content/uploads/2019/03/%D0%A4%D0%BE%D1%82%D0%BE4.jpg" TargetMode="External"/><Relationship Id="rId2" Type="http://schemas.openxmlformats.org/officeDocument/2006/relationships/hyperlink" Target="https://a.1stdibscdn.com/archivesE/upload/9236/27_14/11993320/1199332_l.jpeg" TargetMode="External"/><Relationship Id="rId1" Type="http://schemas.openxmlformats.org/officeDocument/2006/relationships/slideLayout" Target="../slideLayouts/slideLayout1.xml"/><Relationship Id="rId6" Type="http://schemas.openxmlformats.org/officeDocument/2006/relationships/hyperlink" Target="https://www.publicdomainpictures.net/pictures/150000/velka/sleigh-ride-1454899209Ajn.jpg" TargetMode="External"/><Relationship Id="rId5" Type="http://schemas.openxmlformats.org/officeDocument/2006/relationships/hyperlink" Target="https://pp.userapi.com/c845122/v845122921/14db0c/h4SNfidl_kQ.jpg" TargetMode="External"/><Relationship Id="rId10" Type="http://schemas.openxmlformats.org/officeDocument/2006/relationships/hyperlink" Target="https://st03.kakprosto.ru/images/article/2011/10/1/1_52550677821155255067782153.jpg" TargetMode="External"/><Relationship Id="rId4" Type="http://schemas.openxmlformats.org/officeDocument/2006/relationships/hyperlink" Target="http://mywishlist.ru/pic/i/wish/orig/006/105/681.jpeg" TargetMode="External"/><Relationship Id="rId9" Type="http://schemas.openxmlformats.org/officeDocument/2006/relationships/hyperlink" Target="https://www.culture.ru/storage/images/cea15634f64e99791d331a6c5ab69eb6/9ae0fac3e73b04029fe0d3c29e26ac39.jp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1124744"/>
            <a:ext cx="8136904" cy="3016210"/>
          </a:xfrm>
          <a:prstGeom prst="rect">
            <a:avLst/>
          </a:prstGeom>
        </p:spPr>
        <p:txBody>
          <a:bodyPr wrap="square">
            <a:spAutoFit/>
          </a:bodyPr>
          <a:lstStyle/>
          <a:p>
            <a:pPr algn="ctr"/>
            <a:r>
              <a:rPr lang="ru-RU" sz="2800" b="1" dirty="0">
                <a:latin typeface="Segoe Print" panose="02000600000000000000" pitchFamily="2" charset="0"/>
                <a:cs typeface="Times New Roman" panose="02020603050405020304" pitchFamily="18" charset="0"/>
              </a:rPr>
              <a:t>ПРЕЗЕНТАЦИЯ </a:t>
            </a:r>
          </a:p>
          <a:p>
            <a:pPr algn="ctr"/>
            <a:r>
              <a:rPr lang="ru-RU" sz="2800" dirty="0">
                <a:latin typeface="Segoe Print" panose="02000600000000000000" pitchFamily="2" charset="0"/>
                <a:cs typeface="Times New Roman" panose="02020603050405020304" pitchFamily="18" charset="0"/>
              </a:rPr>
              <a:t>к уроку родного языка  во 3 классе</a:t>
            </a:r>
          </a:p>
          <a:p>
            <a:pPr algn="ctr"/>
            <a:endParaRPr lang="ru-RU" sz="2800" dirty="0">
              <a:latin typeface="Segoe Print" panose="02000600000000000000" pitchFamily="2" charset="0"/>
              <a:cs typeface="Times New Roman" panose="02020603050405020304" pitchFamily="18" charset="0"/>
            </a:endParaRPr>
          </a:p>
          <a:p>
            <a:pPr algn="ctr"/>
            <a:endParaRPr lang="ru-RU" dirty="0">
              <a:solidFill>
                <a:srgbClr val="C00000"/>
              </a:solidFill>
              <a:latin typeface="Segoe Print" panose="02000600000000000000" pitchFamily="2" charset="0"/>
            </a:endParaRPr>
          </a:p>
          <a:p>
            <a:pPr algn="ctr"/>
            <a:r>
              <a:rPr lang="ru-RU" sz="4400" dirty="0">
                <a:solidFill>
                  <a:srgbClr val="C00000"/>
                </a:solidFill>
                <a:latin typeface="Segoe Print" panose="02000600000000000000" pitchFamily="2" charset="0"/>
              </a:rPr>
              <a:t>Любишь кататься, </a:t>
            </a:r>
          </a:p>
          <a:p>
            <a:pPr algn="ctr"/>
            <a:r>
              <a:rPr lang="ru-RU" sz="4400" dirty="0">
                <a:solidFill>
                  <a:srgbClr val="C00000"/>
                </a:solidFill>
                <a:latin typeface="Segoe Print" panose="02000600000000000000" pitchFamily="2" charset="0"/>
              </a:rPr>
              <a:t> люби и саночки возить.</a:t>
            </a:r>
            <a:endParaRPr lang="ru-RU" sz="4400" dirty="0"/>
          </a:p>
        </p:txBody>
      </p:sp>
      <p:sp>
        <p:nvSpPr>
          <p:cNvPr id="5" name="TextBox 4"/>
          <p:cNvSpPr txBox="1"/>
          <p:nvPr/>
        </p:nvSpPr>
        <p:spPr>
          <a:xfrm>
            <a:off x="4932040" y="4653136"/>
            <a:ext cx="4032448" cy="1323439"/>
          </a:xfrm>
          <a:prstGeom prst="rect">
            <a:avLst/>
          </a:prstGeom>
          <a:noFill/>
        </p:spPr>
        <p:txBody>
          <a:bodyPr wrap="square" rtlCol="0">
            <a:spAutoFit/>
          </a:bodyPr>
          <a:lstStyle/>
          <a:p>
            <a:pPr algn="r"/>
            <a:r>
              <a:rPr lang="ru-RU" sz="2000" dirty="0">
                <a:latin typeface="Times New Roman" panose="02020603050405020304" pitchFamily="18" charset="0"/>
                <a:cs typeface="Times New Roman" panose="02020603050405020304" pitchFamily="18" charset="0"/>
              </a:rPr>
              <a:t>Подготовила </a:t>
            </a:r>
          </a:p>
          <a:p>
            <a:pPr algn="r"/>
            <a:r>
              <a:rPr lang="ru-RU" sz="2000" dirty="0">
                <a:latin typeface="Times New Roman" panose="02020603050405020304" pitchFamily="18" charset="0"/>
                <a:cs typeface="Times New Roman" panose="02020603050405020304" pitchFamily="18" charset="0"/>
              </a:rPr>
              <a:t>учитель начальных классов МКОУ «</a:t>
            </a:r>
            <a:r>
              <a:rPr lang="ru-RU" sz="2000" dirty="0" err="1">
                <a:latin typeface="Times New Roman" panose="02020603050405020304" pitchFamily="18" charset="0"/>
                <a:cs typeface="Times New Roman" panose="02020603050405020304" pitchFamily="18" charset="0"/>
              </a:rPr>
              <a:t>Сангишинская</a:t>
            </a:r>
            <a:r>
              <a:rPr lang="ru-RU" sz="2000" dirty="0">
                <a:latin typeface="Times New Roman" panose="02020603050405020304" pitchFamily="18" charset="0"/>
                <a:cs typeface="Times New Roman" panose="02020603050405020304" pitchFamily="18" charset="0"/>
              </a:rPr>
              <a:t> ООШ»</a:t>
            </a:r>
          </a:p>
          <a:p>
            <a:pPr algn="r"/>
            <a:r>
              <a:rPr lang="ru-RU" sz="2000" dirty="0">
                <a:latin typeface="Times New Roman" panose="02020603050405020304" pitchFamily="18" charset="0"/>
                <a:cs typeface="Times New Roman" panose="02020603050405020304" pitchFamily="18" charset="0"/>
              </a:rPr>
              <a:t>Касимова К.Ю</a:t>
            </a:r>
          </a:p>
        </p:txBody>
      </p:sp>
    </p:spTree>
    <p:extLst>
      <p:ext uri="{BB962C8B-B14F-4D97-AF65-F5344CB8AC3E}">
        <p14:creationId xmlns:p14="http://schemas.microsoft.com/office/powerpoint/2010/main" val="1337873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648072"/>
          </a:xfrm>
        </p:spPr>
        <p:txBody>
          <a:bodyPr>
            <a:normAutofit fontScale="90000"/>
          </a:bodyPr>
          <a:lstStyle/>
          <a:p>
            <a:r>
              <a:rPr lang="ru-RU" dirty="0">
                <a:solidFill>
                  <a:srgbClr val="C00000"/>
                </a:solidFill>
                <a:latin typeface="Segoe Print" panose="02000600000000000000" pitchFamily="2" charset="0"/>
              </a:rPr>
              <a:t>Прочти и заполни таблицу.</a:t>
            </a:r>
            <a:br>
              <a:rPr lang="ru-RU" dirty="0">
                <a:solidFill>
                  <a:srgbClr val="C00000"/>
                </a:solidFill>
                <a:latin typeface="Segoe Print" panose="02000600000000000000" pitchFamily="2" charset="0"/>
              </a:rPr>
            </a:br>
            <a:endParaRPr lang="ru-RU" dirty="0"/>
          </a:p>
        </p:txBody>
      </p:sp>
      <p:sp>
        <p:nvSpPr>
          <p:cNvPr id="3" name="Объект 2"/>
          <p:cNvSpPr>
            <a:spLocks noGrp="1"/>
          </p:cNvSpPr>
          <p:nvPr>
            <p:ph idx="1"/>
          </p:nvPr>
        </p:nvSpPr>
        <p:spPr>
          <a:xfrm>
            <a:off x="611560" y="836712"/>
            <a:ext cx="8229600" cy="4857403"/>
          </a:xfrm>
        </p:spPr>
        <p:txBody>
          <a:bodyPr>
            <a:normAutofit/>
          </a:bodyPr>
          <a:lstStyle/>
          <a:p>
            <a:pPr marL="0" indent="0" algn="ctr">
              <a:buNone/>
            </a:pPr>
            <a:r>
              <a:rPr lang="ru-RU" sz="2000" dirty="0"/>
              <a:t> </a:t>
            </a:r>
            <a:r>
              <a:rPr lang="ru-RU" sz="2000" b="1" dirty="0">
                <a:latin typeface="Segoe Print" panose="02000600000000000000" pitchFamily="2" charset="0"/>
              </a:rPr>
              <a:t>Детей всегда старались чем-нибудь порадовать.</a:t>
            </a:r>
          </a:p>
          <a:p>
            <a:pPr marL="0" indent="0" algn="ctr">
              <a:buNone/>
            </a:pPr>
            <a:r>
              <a:rPr lang="ru-RU" sz="2000" b="1" dirty="0">
                <a:latin typeface="Segoe Print" panose="02000600000000000000" pitchFamily="2" charset="0"/>
              </a:rPr>
              <a:t>Когда бьют печь, кто-нибудь да слепит для ребенка птичку из глины. Если отец плотничает, то обязательно наколет детских чурбачков. Возвращаясь из леса, каждый старается принести ребятишкам гостинец от лисы, зайца или медведя. Подкатить ребенка на санях либо на телеге считалось необязательным, но желательным. Для детей специально плели маленькие корзинки, лукошки, делали маленькие грабельки, коски и т. д.</a:t>
            </a:r>
            <a:endParaRPr lang="ru-RU" sz="2000" b="1" dirty="0">
              <a:latin typeface="Segoe Print" panose="02000600000000000000" pitchFamily="2" charset="0"/>
              <a:cs typeface="Times New Roman" panose="02020603050405020304"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476946031"/>
              </p:ext>
            </p:extLst>
          </p:nvPr>
        </p:nvGraphicFramePr>
        <p:xfrm>
          <a:off x="1763688" y="3861048"/>
          <a:ext cx="6096000" cy="1483360"/>
        </p:xfrm>
        <a:graphic>
          <a:graphicData uri="http://schemas.openxmlformats.org/drawingml/2006/table">
            <a:tbl>
              <a:tblPr firstRow="1" bandRow="1">
                <a:tableStyleId>{21E4AEA4-8DFA-4A89-87EB-49C32662AFE0}</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370840">
                <a:tc>
                  <a:txBody>
                    <a:bodyPr/>
                    <a:lstStyle/>
                    <a:p>
                      <a:pPr algn="ctr"/>
                      <a:r>
                        <a:rPr lang="ru-RU" dirty="0"/>
                        <a:t>САНИ</a:t>
                      </a:r>
                    </a:p>
                  </a:txBody>
                  <a:tcPr/>
                </a:tc>
                <a:tc>
                  <a:txBody>
                    <a:bodyPr/>
                    <a:lstStyle/>
                    <a:p>
                      <a:pPr algn="ctr"/>
                      <a:r>
                        <a:rPr lang="ru-RU" dirty="0"/>
                        <a:t>САНКИ</a:t>
                      </a:r>
                    </a:p>
                  </a:txBody>
                  <a:tcPr/>
                </a:tc>
                <a:tc>
                  <a:txBody>
                    <a:bodyPr/>
                    <a:lstStyle/>
                    <a:p>
                      <a:pPr algn="ctr"/>
                      <a:r>
                        <a:rPr lang="ru-RU" dirty="0"/>
                        <a:t>САНОЧКИ</a:t>
                      </a:r>
                    </a:p>
                  </a:txBody>
                  <a:tcPr/>
                </a:tc>
                <a:extLst>
                  <a:ext uri="{0D108BD9-81ED-4DB2-BD59-A6C34878D82A}">
                    <a16:rowId xmlns:a16="http://schemas.microsoft.com/office/drawing/2014/main" val="10000"/>
                  </a:ext>
                </a:extLst>
              </a:tr>
              <a:tr h="370840">
                <a:tc>
                  <a:txBody>
                    <a:bodyPr/>
                    <a:lstStyle/>
                    <a:p>
                      <a:pPr algn="ctr"/>
                      <a:endParaRPr lang="ru-RU" dirty="0"/>
                    </a:p>
                  </a:txBody>
                  <a:tcPr/>
                </a:tc>
                <a:tc>
                  <a:txBody>
                    <a:bodyPr/>
                    <a:lstStyle/>
                    <a:p>
                      <a:pPr algn="ctr"/>
                      <a:r>
                        <a:rPr lang="ru-RU" dirty="0"/>
                        <a:t>КОРЗИН</a:t>
                      </a:r>
                      <a:r>
                        <a:rPr lang="ru-RU" dirty="0">
                          <a:solidFill>
                            <a:srgbClr val="FF0000"/>
                          </a:solidFill>
                        </a:rPr>
                        <a:t>К</a:t>
                      </a:r>
                      <a:r>
                        <a:rPr lang="ru-RU" dirty="0"/>
                        <a:t>А</a:t>
                      </a:r>
                    </a:p>
                  </a:txBody>
                  <a:tcPr/>
                </a:tc>
                <a:tc>
                  <a:txBody>
                    <a:bodyPr/>
                    <a:lstStyle/>
                    <a:p>
                      <a:pPr algn="ctr"/>
                      <a:endParaRPr lang="ru-RU" dirty="0"/>
                    </a:p>
                  </a:txBody>
                  <a:tcPr/>
                </a:tc>
                <a:extLst>
                  <a:ext uri="{0D108BD9-81ED-4DB2-BD59-A6C34878D82A}">
                    <a16:rowId xmlns:a16="http://schemas.microsoft.com/office/drawing/2014/main" val="10001"/>
                  </a:ext>
                </a:extLst>
              </a:tr>
              <a:tr h="370840">
                <a:tc>
                  <a:txBody>
                    <a:bodyPr/>
                    <a:lstStyle/>
                    <a:p>
                      <a:pPr algn="ctr"/>
                      <a:endParaRPr lang="ru-RU"/>
                    </a:p>
                  </a:txBody>
                  <a:tcPr/>
                </a:tc>
                <a:tc>
                  <a:txBody>
                    <a:bodyPr/>
                    <a:lstStyle/>
                    <a:p>
                      <a:pPr algn="ctr"/>
                      <a:r>
                        <a:rPr lang="ru-RU" dirty="0"/>
                        <a:t>ГРАБЕЛЬ</a:t>
                      </a:r>
                      <a:r>
                        <a:rPr lang="ru-RU" dirty="0">
                          <a:solidFill>
                            <a:srgbClr val="FF0000"/>
                          </a:solidFill>
                        </a:rPr>
                        <a:t>К</a:t>
                      </a:r>
                      <a:r>
                        <a:rPr lang="ru-RU" dirty="0"/>
                        <a:t>И</a:t>
                      </a:r>
                    </a:p>
                  </a:txBody>
                  <a:tcPr/>
                </a:tc>
                <a:tc>
                  <a:txBody>
                    <a:bodyPr/>
                    <a:lstStyle/>
                    <a:p>
                      <a:endParaRPr lang="ru-RU" dirty="0"/>
                    </a:p>
                  </a:txBody>
                  <a:tcPr/>
                </a:tc>
                <a:extLst>
                  <a:ext uri="{0D108BD9-81ED-4DB2-BD59-A6C34878D82A}">
                    <a16:rowId xmlns:a16="http://schemas.microsoft.com/office/drawing/2014/main" val="10002"/>
                  </a:ext>
                </a:extLst>
              </a:tr>
              <a:tr h="370840">
                <a:tc>
                  <a:txBody>
                    <a:bodyPr/>
                    <a:lstStyle/>
                    <a:p>
                      <a:pPr algn="ctr"/>
                      <a:endParaRPr lang="ru-RU"/>
                    </a:p>
                  </a:txBody>
                  <a:tcPr/>
                </a:tc>
                <a:tc>
                  <a:txBody>
                    <a:bodyPr/>
                    <a:lstStyle/>
                    <a:p>
                      <a:pPr algn="ctr"/>
                      <a:r>
                        <a:rPr lang="ru-RU" dirty="0"/>
                        <a:t>КОС</a:t>
                      </a:r>
                      <a:r>
                        <a:rPr lang="ru-RU" dirty="0">
                          <a:solidFill>
                            <a:srgbClr val="FF0000"/>
                          </a:solidFill>
                        </a:rPr>
                        <a:t>К</a:t>
                      </a:r>
                      <a:r>
                        <a:rPr lang="ru-RU" dirty="0"/>
                        <a:t>А</a:t>
                      </a:r>
                    </a:p>
                  </a:txBody>
                  <a:tcPr/>
                </a:tc>
                <a:tc>
                  <a:txBody>
                    <a:bodyPr/>
                    <a:lstStyle/>
                    <a:p>
                      <a:endParaRPr lang="ru-RU"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79498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928992" cy="648072"/>
          </a:xfrm>
        </p:spPr>
        <p:txBody>
          <a:bodyPr>
            <a:normAutofit fontScale="90000"/>
          </a:bodyPr>
          <a:lstStyle/>
          <a:p>
            <a:r>
              <a:rPr lang="ru-RU" sz="4000" dirty="0">
                <a:solidFill>
                  <a:srgbClr val="C00000"/>
                </a:solidFill>
                <a:latin typeface="Segoe Print" panose="02000600000000000000" pitchFamily="2" charset="0"/>
              </a:rPr>
              <a:t>Из истории языка и культуры</a:t>
            </a:r>
            <a:br>
              <a:rPr lang="ru-RU" dirty="0">
                <a:solidFill>
                  <a:srgbClr val="C00000"/>
                </a:solidFill>
                <a:latin typeface="Segoe Print" panose="02000600000000000000" pitchFamily="2" charset="0"/>
              </a:rPr>
            </a:br>
            <a:endParaRPr lang="ru-RU" dirty="0"/>
          </a:p>
        </p:txBody>
      </p:sp>
      <p:sp>
        <p:nvSpPr>
          <p:cNvPr id="3" name="Объект 2"/>
          <p:cNvSpPr>
            <a:spLocks noGrp="1"/>
          </p:cNvSpPr>
          <p:nvPr>
            <p:ph idx="1"/>
          </p:nvPr>
        </p:nvSpPr>
        <p:spPr>
          <a:xfrm>
            <a:off x="395536" y="692697"/>
            <a:ext cx="8424936" cy="3528392"/>
          </a:xfrm>
        </p:spPr>
        <p:txBody>
          <a:bodyPr>
            <a:normAutofit/>
          </a:bodyPr>
          <a:lstStyle/>
          <a:p>
            <a:pPr marL="0" indent="0">
              <a:buNone/>
            </a:pPr>
            <a:r>
              <a:rPr lang="ru-RU" sz="2200" dirty="0">
                <a:latin typeface="Segoe Print" panose="02000600000000000000" pitchFamily="2" charset="0"/>
                <a:cs typeface="Times New Roman" panose="02020603050405020304" pitchFamily="18" charset="0"/>
              </a:rPr>
              <a:t>Можно ли бить печь? В старину настоящую русскую печь делали из глины. А глину действительно били специальными деревянными молотками, чтобы она была плотной, без  комков. </a:t>
            </a:r>
          </a:p>
          <a:p>
            <a:pPr marL="0" indent="0">
              <a:buNone/>
            </a:pPr>
            <a:r>
              <a:rPr lang="ru-RU" sz="2200" dirty="0">
                <a:latin typeface="Segoe Print" panose="02000600000000000000" pitchFamily="2" charset="0"/>
                <a:cs typeface="Times New Roman" panose="02020603050405020304" pitchFamily="18" charset="0"/>
              </a:rPr>
              <a:t>Окошко – это маленькое окно. А лукошко – это маленькое лукно? Да, именно так и было. А лукно – это что? Так называли и гнутый деревянный короб, и плетёную корзину. Лукна использовали для зерна, соли, мёда и даже для икры. </a:t>
            </a:r>
          </a:p>
        </p:txBody>
      </p:sp>
      <p:pic>
        <p:nvPicPr>
          <p:cNvPr id="6146" name="Picture 2" descr="http://interesting-information.ru/wp-content/uploads/2019/03/%D0%A4%D0%BE%D1%82%D0%BE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6056" y="3717032"/>
            <a:ext cx="3168352" cy="31683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52" name="Picture 8" descr="https://selcdn.fedsp.com/mem/24/1198854/1b05ab5ee9d5a512.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717032"/>
            <a:ext cx="4349056" cy="32617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8082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332656"/>
            <a:ext cx="9036496" cy="707886"/>
          </a:xfrm>
          <a:prstGeom prst="rect">
            <a:avLst/>
          </a:prstGeom>
        </p:spPr>
        <p:txBody>
          <a:bodyPr wrap="square">
            <a:spAutoFit/>
          </a:bodyPr>
          <a:lstStyle/>
          <a:p>
            <a:pPr algn="ctr"/>
            <a:r>
              <a:rPr lang="ru-RU" sz="4000" dirty="0">
                <a:solidFill>
                  <a:srgbClr val="C00000"/>
                </a:solidFill>
                <a:latin typeface="Segoe Print" panose="02000600000000000000" pitchFamily="2" charset="0"/>
              </a:rPr>
              <a:t>Прочти скороговорку</a:t>
            </a:r>
          </a:p>
        </p:txBody>
      </p:sp>
      <p:sp>
        <p:nvSpPr>
          <p:cNvPr id="7" name="Прямоугольник 6"/>
          <p:cNvSpPr/>
          <p:nvPr/>
        </p:nvSpPr>
        <p:spPr>
          <a:xfrm>
            <a:off x="683568" y="1556792"/>
            <a:ext cx="7992888" cy="461665"/>
          </a:xfrm>
          <a:prstGeom prst="rect">
            <a:avLst/>
          </a:prstGeom>
        </p:spPr>
        <p:txBody>
          <a:bodyPr wrap="square">
            <a:spAutoFit/>
          </a:bodyPr>
          <a:lstStyle/>
          <a:p>
            <a:pPr algn="ctr"/>
            <a:r>
              <a:rPr lang="ru-RU" sz="2400" b="1" dirty="0">
                <a:latin typeface="Segoe Print" panose="02000600000000000000" pitchFamily="2" charset="0"/>
              </a:rPr>
              <a:t>В семеро саней, по семеро в сани, уселись сами.</a:t>
            </a:r>
            <a:endParaRPr lang="ru-RU" sz="2400" u="sng" dirty="0">
              <a:solidFill>
                <a:srgbClr val="C00000"/>
              </a:solidFill>
            </a:endParaRPr>
          </a:p>
        </p:txBody>
      </p:sp>
      <p:pic>
        <p:nvPicPr>
          <p:cNvPr id="7170" name="Picture 2" descr="https://www.culture.ru/storage/images/cea15634f64e99791d331a6c5ab69eb6/9ae0fac3e73b04029fe0d3c29e26ac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8672" y="2018457"/>
            <a:ext cx="5957784" cy="43855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03012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332656"/>
            <a:ext cx="9036496" cy="707886"/>
          </a:xfrm>
          <a:prstGeom prst="rect">
            <a:avLst/>
          </a:prstGeom>
        </p:spPr>
        <p:txBody>
          <a:bodyPr wrap="square">
            <a:spAutoFit/>
          </a:bodyPr>
          <a:lstStyle/>
          <a:p>
            <a:pPr algn="ctr"/>
            <a:r>
              <a:rPr lang="ru-RU" sz="4000" dirty="0">
                <a:solidFill>
                  <a:srgbClr val="C00000"/>
                </a:solidFill>
                <a:latin typeface="Segoe Print" panose="02000600000000000000" pitchFamily="2" charset="0"/>
              </a:rPr>
              <a:t>Составь слова </a:t>
            </a:r>
          </a:p>
        </p:txBody>
      </p:sp>
      <p:sp>
        <p:nvSpPr>
          <p:cNvPr id="7" name="Прямоугольник 6"/>
          <p:cNvSpPr/>
          <p:nvPr/>
        </p:nvSpPr>
        <p:spPr>
          <a:xfrm>
            <a:off x="702414" y="1202849"/>
            <a:ext cx="7992888" cy="707886"/>
          </a:xfrm>
          <a:prstGeom prst="rect">
            <a:avLst/>
          </a:prstGeom>
        </p:spPr>
        <p:txBody>
          <a:bodyPr wrap="square">
            <a:spAutoFit/>
          </a:bodyPr>
          <a:lstStyle/>
          <a:p>
            <a:pPr algn="ctr"/>
            <a:r>
              <a:rPr lang="ru-RU" sz="4000" b="1">
                <a:solidFill>
                  <a:srgbClr val="FF0000"/>
                </a:solidFill>
                <a:latin typeface="Segoe Print" panose="02000600000000000000" pitchFamily="2" charset="0"/>
              </a:rPr>
              <a:t>ЧУРБАЧОК</a:t>
            </a:r>
            <a:endParaRPr lang="ru-RU" sz="4000" u="sng" dirty="0">
              <a:solidFill>
                <a:srgbClr val="FF0000"/>
              </a:solidFill>
            </a:endParaRPr>
          </a:p>
        </p:txBody>
      </p:sp>
      <p:pic>
        <p:nvPicPr>
          <p:cNvPr id="8194" name="Picture 2" descr="https://cs5.livemaster.ru/storage/9d/58/31fb0972769d09a283f51a50bbab--materialy-dlya-tvorchestva-spil-dereva-berezovye-penki-brevn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6995" y="1910735"/>
            <a:ext cx="4563725" cy="34227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0916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2095981"/>
            <a:ext cx="8964488" cy="1446550"/>
          </a:xfrm>
          <a:prstGeom prst="rect">
            <a:avLst/>
          </a:prstGeom>
        </p:spPr>
        <p:txBody>
          <a:bodyPr wrap="square">
            <a:spAutoFit/>
          </a:bodyPr>
          <a:lstStyle/>
          <a:p>
            <a:pPr algn="ctr"/>
            <a:r>
              <a:rPr lang="ru-RU" sz="4400" b="1" dirty="0">
                <a:solidFill>
                  <a:srgbClr val="C00000"/>
                </a:solidFill>
                <a:latin typeface="Segoe Print" panose="02000600000000000000" pitchFamily="2" charset="0"/>
              </a:rPr>
              <a:t>СПАСИБО </a:t>
            </a:r>
          </a:p>
          <a:p>
            <a:pPr algn="ctr"/>
            <a:r>
              <a:rPr lang="ru-RU" sz="4400" b="1" dirty="0">
                <a:solidFill>
                  <a:srgbClr val="C00000"/>
                </a:solidFill>
                <a:latin typeface="Segoe Print" panose="02000600000000000000" pitchFamily="2" charset="0"/>
              </a:rPr>
              <a:t>ЗА ВНИМАНИЕ!</a:t>
            </a:r>
            <a:endParaRPr lang="ru-RU" sz="4400" b="1" dirty="0"/>
          </a:p>
        </p:txBody>
      </p:sp>
    </p:spTree>
    <p:extLst>
      <p:ext uri="{BB962C8B-B14F-4D97-AF65-F5344CB8AC3E}">
        <p14:creationId xmlns:p14="http://schemas.microsoft.com/office/powerpoint/2010/main" val="961628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539552" y="548680"/>
            <a:ext cx="8064896" cy="10710624"/>
          </a:xfrm>
          <a:prstGeom prst="rect">
            <a:avLst/>
          </a:prstGeom>
        </p:spPr>
        <p:txBody>
          <a:bodyPr wrap="square">
            <a:spAutoFit/>
          </a:bodyPr>
          <a:lstStyle/>
          <a:p>
            <a:pPr algn="ctr"/>
            <a:r>
              <a:rPr lang="ru-RU" sz="2400" dirty="0">
                <a:solidFill>
                  <a:srgbClr val="C00000"/>
                </a:solidFill>
                <a:latin typeface="Segoe Print" panose="02000600000000000000" pitchFamily="2" charset="0"/>
              </a:rPr>
              <a:t>Использованные ресурсы: </a:t>
            </a:r>
          </a:p>
          <a:p>
            <a:r>
              <a:rPr lang="en-US" dirty="0">
                <a:solidFill>
                  <a:srgbClr val="C00000"/>
                </a:solidFill>
                <a:hlinkClick r:id="rId2"/>
              </a:rPr>
              <a:t>https://a.1stdibscdn.com/archivesE/upload/9236/27_14/11993320/1199332_l.jpeg</a:t>
            </a:r>
            <a:endParaRPr lang="ru-RU" dirty="0">
              <a:solidFill>
                <a:srgbClr val="C00000"/>
              </a:solidFill>
            </a:endParaRPr>
          </a:p>
          <a:p>
            <a:r>
              <a:rPr lang="en-US" dirty="0">
                <a:solidFill>
                  <a:srgbClr val="C00000"/>
                </a:solidFill>
                <a:hlinkClick r:id="rId3"/>
              </a:rPr>
              <a:t>https://sport-com.ru/image/cache/import_files/f1/f1068c04fc7c11e890ff448a5b206029_77acff5efe2611e890ff448a5b206029-800x800.jpg</a:t>
            </a:r>
            <a:endParaRPr lang="ru-RU" dirty="0">
              <a:solidFill>
                <a:srgbClr val="C00000"/>
              </a:solidFill>
            </a:endParaRPr>
          </a:p>
          <a:p>
            <a:r>
              <a:rPr lang="en-US" dirty="0">
                <a:solidFill>
                  <a:srgbClr val="C00000"/>
                </a:solidFill>
                <a:hlinkClick r:id="rId4"/>
              </a:rPr>
              <a:t>http://mywishlist.ru/pic/i/wish/orig/006/105/681.jpeg</a:t>
            </a:r>
            <a:endParaRPr lang="ru-RU" dirty="0">
              <a:solidFill>
                <a:srgbClr val="C00000"/>
              </a:solidFill>
            </a:endParaRPr>
          </a:p>
          <a:p>
            <a:r>
              <a:rPr lang="en-US" dirty="0">
                <a:solidFill>
                  <a:srgbClr val="C00000"/>
                </a:solidFill>
                <a:hlinkClick r:id="rId5"/>
              </a:rPr>
              <a:t>https://pp.userapi.com/c845122/v845122921/14db0c/h4SNfidl_kQ.jpg</a:t>
            </a:r>
            <a:endParaRPr lang="ru-RU" dirty="0">
              <a:solidFill>
                <a:srgbClr val="C00000"/>
              </a:solidFill>
            </a:endParaRPr>
          </a:p>
          <a:p>
            <a:r>
              <a:rPr lang="en-US" dirty="0">
                <a:solidFill>
                  <a:srgbClr val="C00000"/>
                </a:solidFill>
                <a:hlinkClick r:id="rId6"/>
              </a:rPr>
              <a:t>https://www.publicdomainpictures.net/pictures/150000/velka/sleigh-ride-1454899209Ajn.jpg</a:t>
            </a:r>
            <a:endParaRPr lang="ru-RU" dirty="0">
              <a:solidFill>
                <a:srgbClr val="C00000"/>
              </a:solidFill>
            </a:endParaRPr>
          </a:p>
          <a:p>
            <a:r>
              <a:rPr lang="en-US" dirty="0">
                <a:solidFill>
                  <a:srgbClr val="C00000"/>
                </a:solidFill>
                <a:hlinkClick r:id="rId7"/>
              </a:rPr>
              <a:t>http://interesting-information.ru/wp-content/uploads/2019/03/%D0%A4%D0%BE%D1%82%D0%BE4.jpg</a:t>
            </a:r>
            <a:endParaRPr lang="ru-RU" dirty="0">
              <a:solidFill>
                <a:srgbClr val="C00000"/>
              </a:solidFill>
            </a:endParaRPr>
          </a:p>
          <a:p>
            <a:r>
              <a:rPr lang="en-US" dirty="0">
                <a:solidFill>
                  <a:srgbClr val="C00000"/>
                </a:solidFill>
                <a:hlinkClick r:id="rId8"/>
              </a:rPr>
              <a:t>https://selcdn.fedsp.com/mem/24/1198854/1b05ab5ee9d5a512.jpeg</a:t>
            </a:r>
            <a:endParaRPr lang="ru-RU" dirty="0">
              <a:solidFill>
                <a:srgbClr val="C00000"/>
              </a:solidFill>
            </a:endParaRPr>
          </a:p>
          <a:p>
            <a:r>
              <a:rPr lang="en-US" dirty="0">
                <a:solidFill>
                  <a:srgbClr val="C00000"/>
                </a:solidFill>
                <a:hlinkClick r:id="rId9"/>
              </a:rPr>
              <a:t>https://www.culture.ru/storage/images/cea15634f64e99791d331a6c5ab69eb6/9ae0fac3e73b04029fe0d3c29e26ac39.jpg</a:t>
            </a:r>
            <a:endParaRPr lang="ru-RU" dirty="0">
              <a:solidFill>
                <a:srgbClr val="C00000"/>
              </a:solidFill>
            </a:endParaRPr>
          </a:p>
          <a:p>
            <a:r>
              <a:rPr lang="en-US" dirty="0">
                <a:solidFill>
                  <a:srgbClr val="C00000"/>
                </a:solidFill>
                <a:hlinkClick r:id="rId10"/>
              </a:rPr>
              <a:t>https://st03.kakprosto.ru/images/article/2011/10/1/1_52550677821155255067782153.jpg</a:t>
            </a:r>
            <a:endParaRPr lang="ru-RU" dirty="0">
              <a:solidFill>
                <a:srgbClr val="C00000"/>
              </a:solidFill>
            </a:endParaRPr>
          </a:p>
          <a:p>
            <a:endParaRPr lang="ru-RU" dirty="0">
              <a:solidFill>
                <a:srgbClr val="C00000"/>
              </a:solidFill>
            </a:endParaRPr>
          </a:p>
          <a:p>
            <a:endParaRPr lang="ru-RU" dirty="0">
              <a:solidFill>
                <a:srgbClr val="C00000"/>
              </a:solidFill>
            </a:endParaRPr>
          </a:p>
          <a:p>
            <a:endParaRPr lang="ru-RU" dirty="0">
              <a:solidFill>
                <a:srgbClr val="C00000"/>
              </a:solidFill>
            </a:endParaRPr>
          </a:p>
          <a:p>
            <a:endParaRPr lang="ru-RU" dirty="0">
              <a:solidFill>
                <a:srgbClr val="C00000"/>
              </a:solidFill>
            </a:endParaRPr>
          </a:p>
          <a:p>
            <a:endParaRPr lang="ru-RU" dirty="0">
              <a:solidFill>
                <a:srgbClr val="C00000"/>
              </a:solidFill>
            </a:endParaRPr>
          </a:p>
          <a:p>
            <a:endParaRPr lang="ru-RU" dirty="0">
              <a:solidFill>
                <a:srgbClr val="C00000"/>
              </a:solidFill>
            </a:endParaRPr>
          </a:p>
          <a:p>
            <a:pPr algn="ctr"/>
            <a:endParaRPr lang="ru-RU" dirty="0">
              <a:solidFill>
                <a:srgbClr val="C00000"/>
              </a:solidFill>
            </a:endParaRPr>
          </a:p>
          <a:p>
            <a:pPr algn="ctr"/>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p:txBody>
      </p:sp>
    </p:spTree>
    <p:extLst>
      <p:ext uri="{BB962C8B-B14F-4D97-AF65-F5344CB8AC3E}">
        <p14:creationId xmlns:p14="http://schemas.microsoft.com/office/powerpoint/2010/main" val="3769373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1975" y="88619"/>
            <a:ext cx="8229600" cy="1647056"/>
          </a:xfrm>
        </p:spPr>
        <p:txBody>
          <a:bodyPr>
            <a:normAutofit/>
          </a:bodyPr>
          <a:lstStyle/>
          <a:p>
            <a:r>
              <a:rPr lang="ru-RU" dirty="0">
                <a:solidFill>
                  <a:srgbClr val="C00000"/>
                </a:solidFill>
                <a:latin typeface="Segoe Print" panose="02000600000000000000" pitchFamily="2" charset="0"/>
              </a:rPr>
              <a:t>Отгадай кроссворд</a:t>
            </a:r>
            <a:endParaRPr lang="ru-RU" dirty="0"/>
          </a:p>
        </p:txBody>
      </p:sp>
      <p:sp>
        <p:nvSpPr>
          <p:cNvPr id="3" name="Прямоугольник 2"/>
          <p:cNvSpPr/>
          <p:nvPr/>
        </p:nvSpPr>
        <p:spPr>
          <a:xfrm>
            <a:off x="3779912" y="1340768"/>
            <a:ext cx="504056" cy="4320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3780892" y="1772816"/>
            <a:ext cx="504056" cy="4320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3780892" y="2202276"/>
            <a:ext cx="504056" cy="4320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3779912" y="2636912"/>
            <a:ext cx="504056" cy="4320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3779912" y="3068960"/>
            <a:ext cx="504056" cy="4320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4283968" y="1772816"/>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3276836" y="1770228"/>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4788024" y="1770228"/>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a:t>
            </a:r>
          </a:p>
        </p:txBody>
      </p:sp>
      <p:sp>
        <p:nvSpPr>
          <p:cNvPr id="22" name="Прямоугольник 21"/>
          <p:cNvSpPr/>
          <p:nvPr/>
        </p:nvSpPr>
        <p:spPr>
          <a:xfrm>
            <a:off x="5283121" y="1772816"/>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5811847" y="1786691"/>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a:t>
            </a:r>
          </a:p>
        </p:txBody>
      </p:sp>
      <p:sp>
        <p:nvSpPr>
          <p:cNvPr id="24" name="Прямоугольник 23"/>
          <p:cNvSpPr/>
          <p:nvPr/>
        </p:nvSpPr>
        <p:spPr>
          <a:xfrm>
            <a:off x="4290288" y="1338180"/>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4274747" y="2201176"/>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рямоугольник 25"/>
          <p:cNvSpPr/>
          <p:nvPr/>
        </p:nvSpPr>
        <p:spPr>
          <a:xfrm>
            <a:off x="5293724" y="2201176"/>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p:cNvSpPr/>
          <p:nvPr/>
        </p:nvSpPr>
        <p:spPr>
          <a:xfrm>
            <a:off x="4789004" y="2219966"/>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3276836" y="2641430"/>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2772780" y="2641430"/>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Прямоугольник 30"/>
          <p:cNvSpPr/>
          <p:nvPr/>
        </p:nvSpPr>
        <p:spPr>
          <a:xfrm>
            <a:off x="4283968" y="2636912"/>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31"/>
          <p:cNvSpPr/>
          <p:nvPr/>
        </p:nvSpPr>
        <p:spPr>
          <a:xfrm>
            <a:off x="1764668" y="2652014"/>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4796168" y="2633224"/>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Прямоугольник 33"/>
          <p:cNvSpPr/>
          <p:nvPr/>
        </p:nvSpPr>
        <p:spPr>
          <a:xfrm>
            <a:off x="2268724" y="2641430"/>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Прямоугольник 34"/>
          <p:cNvSpPr/>
          <p:nvPr/>
        </p:nvSpPr>
        <p:spPr>
          <a:xfrm>
            <a:off x="3276836" y="3073478"/>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Прямоугольник 35"/>
          <p:cNvSpPr/>
          <p:nvPr/>
        </p:nvSpPr>
        <p:spPr>
          <a:xfrm>
            <a:off x="4284948" y="3088967"/>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Прямоугольник 36"/>
          <p:cNvSpPr/>
          <p:nvPr/>
        </p:nvSpPr>
        <p:spPr>
          <a:xfrm>
            <a:off x="4796168" y="3088967"/>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Прямоугольник 38"/>
          <p:cNvSpPr/>
          <p:nvPr/>
        </p:nvSpPr>
        <p:spPr>
          <a:xfrm>
            <a:off x="1748270" y="3088967"/>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Прямоугольник 39"/>
          <p:cNvSpPr/>
          <p:nvPr/>
        </p:nvSpPr>
        <p:spPr>
          <a:xfrm>
            <a:off x="2252326" y="3084062"/>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780893" y="1348943"/>
            <a:ext cx="62598" cy="217799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Прямоугольник 54"/>
          <p:cNvSpPr/>
          <p:nvPr/>
        </p:nvSpPr>
        <p:spPr>
          <a:xfrm>
            <a:off x="4238249" y="1348943"/>
            <a:ext cx="45719" cy="217799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Прямоугольник с двумя скругленными противолежащими углами 57"/>
          <p:cNvSpPr/>
          <p:nvPr/>
        </p:nvSpPr>
        <p:spPr>
          <a:xfrm>
            <a:off x="2833682" y="5229200"/>
            <a:ext cx="6310318" cy="1224136"/>
          </a:xfrm>
          <a:prstGeom prst="round2DiagRect">
            <a:avLst>
              <a:gd name="adj1" fmla="val 16667"/>
              <a:gd name="adj2" fmla="val 50000"/>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C00000"/>
                </a:solidFill>
                <a:latin typeface="Segoe Print" panose="02000600000000000000" pitchFamily="2" charset="0"/>
              </a:rPr>
              <a:t>1. Этот полководец смешал несколько видов крупы и накормил армию.</a:t>
            </a:r>
          </a:p>
        </p:txBody>
      </p:sp>
      <p:sp>
        <p:nvSpPr>
          <p:cNvPr id="2048" name="TextBox 2047"/>
          <p:cNvSpPr txBox="1"/>
          <p:nvPr/>
        </p:nvSpPr>
        <p:spPr>
          <a:xfrm>
            <a:off x="3337738" y="1403484"/>
            <a:ext cx="586190" cy="369332"/>
          </a:xfrm>
          <a:prstGeom prst="rect">
            <a:avLst/>
          </a:prstGeom>
          <a:noFill/>
        </p:spPr>
        <p:txBody>
          <a:bodyPr wrap="square" rtlCol="0">
            <a:spAutoFit/>
          </a:bodyPr>
          <a:lstStyle/>
          <a:p>
            <a:r>
              <a:rPr lang="ru-RU" b="1" dirty="0">
                <a:solidFill>
                  <a:srgbClr val="C00000"/>
                </a:solidFill>
                <a:latin typeface="Segoe Print" panose="02000600000000000000" pitchFamily="2" charset="0"/>
              </a:rPr>
              <a:t>1.</a:t>
            </a:r>
            <a:endParaRPr lang="ru-RU" dirty="0"/>
          </a:p>
        </p:txBody>
      </p:sp>
      <p:sp>
        <p:nvSpPr>
          <p:cNvPr id="60" name="TextBox 59"/>
          <p:cNvSpPr txBox="1"/>
          <p:nvPr/>
        </p:nvSpPr>
        <p:spPr>
          <a:xfrm>
            <a:off x="2833682" y="1806516"/>
            <a:ext cx="586190" cy="369332"/>
          </a:xfrm>
          <a:prstGeom prst="rect">
            <a:avLst/>
          </a:prstGeom>
          <a:noFill/>
        </p:spPr>
        <p:txBody>
          <a:bodyPr wrap="square" rtlCol="0">
            <a:spAutoFit/>
          </a:bodyPr>
          <a:lstStyle/>
          <a:p>
            <a:r>
              <a:rPr lang="ru-RU" b="1" dirty="0">
                <a:solidFill>
                  <a:srgbClr val="C00000"/>
                </a:solidFill>
                <a:latin typeface="Segoe Print" panose="02000600000000000000" pitchFamily="2" charset="0"/>
              </a:rPr>
              <a:t>2.</a:t>
            </a:r>
            <a:endParaRPr lang="ru-RU" dirty="0"/>
          </a:p>
        </p:txBody>
      </p:sp>
      <p:sp>
        <p:nvSpPr>
          <p:cNvPr id="61" name="TextBox 60"/>
          <p:cNvSpPr txBox="1"/>
          <p:nvPr/>
        </p:nvSpPr>
        <p:spPr>
          <a:xfrm>
            <a:off x="3347864" y="2267580"/>
            <a:ext cx="586190" cy="369332"/>
          </a:xfrm>
          <a:prstGeom prst="rect">
            <a:avLst/>
          </a:prstGeom>
          <a:noFill/>
        </p:spPr>
        <p:txBody>
          <a:bodyPr wrap="square" rtlCol="0">
            <a:spAutoFit/>
          </a:bodyPr>
          <a:lstStyle/>
          <a:p>
            <a:r>
              <a:rPr lang="ru-RU" b="1" dirty="0">
                <a:solidFill>
                  <a:srgbClr val="C00000"/>
                </a:solidFill>
                <a:latin typeface="Segoe Print" panose="02000600000000000000" pitchFamily="2" charset="0"/>
              </a:rPr>
              <a:t>3.</a:t>
            </a:r>
            <a:endParaRPr lang="ru-RU" dirty="0"/>
          </a:p>
        </p:txBody>
      </p:sp>
      <p:sp>
        <p:nvSpPr>
          <p:cNvPr id="62" name="TextBox 61"/>
          <p:cNvSpPr txBox="1"/>
          <p:nvPr/>
        </p:nvSpPr>
        <p:spPr>
          <a:xfrm>
            <a:off x="1346252" y="2683372"/>
            <a:ext cx="586190" cy="369332"/>
          </a:xfrm>
          <a:prstGeom prst="rect">
            <a:avLst/>
          </a:prstGeom>
          <a:noFill/>
        </p:spPr>
        <p:txBody>
          <a:bodyPr wrap="square" rtlCol="0">
            <a:spAutoFit/>
          </a:bodyPr>
          <a:lstStyle/>
          <a:p>
            <a:r>
              <a:rPr lang="ru-RU" b="1" dirty="0">
                <a:solidFill>
                  <a:srgbClr val="C00000"/>
                </a:solidFill>
                <a:latin typeface="Segoe Print" panose="02000600000000000000" pitchFamily="2" charset="0"/>
              </a:rPr>
              <a:t>4.</a:t>
            </a:r>
            <a:endParaRPr lang="ru-RU" dirty="0"/>
          </a:p>
        </p:txBody>
      </p:sp>
      <p:sp>
        <p:nvSpPr>
          <p:cNvPr id="63" name="TextBox 62"/>
          <p:cNvSpPr txBox="1"/>
          <p:nvPr/>
        </p:nvSpPr>
        <p:spPr>
          <a:xfrm>
            <a:off x="1346252" y="3120325"/>
            <a:ext cx="586190" cy="369332"/>
          </a:xfrm>
          <a:prstGeom prst="rect">
            <a:avLst/>
          </a:prstGeom>
          <a:noFill/>
        </p:spPr>
        <p:txBody>
          <a:bodyPr wrap="square" rtlCol="0">
            <a:spAutoFit/>
          </a:bodyPr>
          <a:lstStyle/>
          <a:p>
            <a:r>
              <a:rPr lang="ru-RU" b="1" dirty="0">
                <a:solidFill>
                  <a:srgbClr val="C00000"/>
                </a:solidFill>
                <a:latin typeface="Segoe Print" panose="02000600000000000000" pitchFamily="2" charset="0"/>
              </a:rPr>
              <a:t>5.</a:t>
            </a:r>
            <a:endParaRPr lang="ru-RU" dirty="0"/>
          </a:p>
        </p:txBody>
      </p:sp>
      <p:sp>
        <p:nvSpPr>
          <p:cNvPr id="68" name="Прямоугольник с двумя скругленными противолежащими углами 67"/>
          <p:cNvSpPr/>
          <p:nvPr/>
        </p:nvSpPr>
        <p:spPr>
          <a:xfrm>
            <a:off x="2883135" y="5485768"/>
            <a:ext cx="5966231" cy="720080"/>
          </a:xfrm>
          <a:prstGeom prst="round2DiagRect">
            <a:avLst>
              <a:gd name="adj1" fmla="val 16667"/>
              <a:gd name="adj2" fmla="val 50000"/>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C00000"/>
                </a:solidFill>
                <a:latin typeface="Segoe Print" panose="02000600000000000000" pitchFamily="2" charset="0"/>
              </a:rPr>
              <a:t>2. Какая обувь «просит каши»?</a:t>
            </a:r>
          </a:p>
        </p:txBody>
      </p:sp>
      <p:sp>
        <p:nvSpPr>
          <p:cNvPr id="70" name="TextBox 69"/>
          <p:cNvSpPr txBox="1"/>
          <p:nvPr/>
        </p:nvSpPr>
        <p:spPr>
          <a:xfrm>
            <a:off x="3339425" y="1740999"/>
            <a:ext cx="2989099" cy="461665"/>
          </a:xfrm>
          <a:prstGeom prst="rect">
            <a:avLst/>
          </a:prstGeom>
          <a:noFill/>
        </p:spPr>
        <p:txBody>
          <a:bodyPr wrap="square" rtlCol="0">
            <a:spAutoFit/>
          </a:bodyPr>
          <a:lstStyle/>
          <a:p>
            <a:r>
              <a:rPr lang="ru-RU" sz="2400" b="1" dirty="0">
                <a:solidFill>
                  <a:srgbClr val="0070C0"/>
                </a:solidFill>
              </a:rPr>
              <a:t>С     </a:t>
            </a:r>
            <a:r>
              <a:rPr lang="ru-RU" sz="2400" b="1" dirty="0">
                <a:solidFill>
                  <a:srgbClr val="FF0000"/>
                </a:solidFill>
              </a:rPr>
              <a:t>А</a:t>
            </a:r>
            <a:r>
              <a:rPr lang="ru-RU" sz="2400" b="1" dirty="0">
                <a:solidFill>
                  <a:srgbClr val="0070C0"/>
                </a:solidFill>
              </a:rPr>
              <a:t>     П    О     Г     И</a:t>
            </a:r>
          </a:p>
        </p:txBody>
      </p:sp>
      <p:sp>
        <p:nvSpPr>
          <p:cNvPr id="72" name="Прямоугольник с двумя скругленными противолежащими углами 71"/>
          <p:cNvSpPr/>
          <p:nvPr/>
        </p:nvSpPr>
        <p:spPr>
          <a:xfrm>
            <a:off x="3080759" y="5437959"/>
            <a:ext cx="5966231" cy="720080"/>
          </a:xfrm>
          <a:prstGeom prst="round2DiagRect">
            <a:avLst>
              <a:gd name="adj1" fmla="val 16667"/>
              <a:gd name="adj2" fmla="val 50000"/>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C00000"/>
                </a:solidFill>
                <a:latin typeface="Segoe Print" panose="02000600000000000000" pitchFamily="2" charset="0"/>
              </a:rPr>
              <a:t>3. Продолжи: </a:t>
            </a:r>
          </a:p>
          <a:p>
            <a:pPr algn="ctr"/>
            <a:r>
              <a:rPr lang="ru-RU" sz="2400" b="1" dirty="0">
                <a:solidFill>
                  <a:srgbClr val="C00000"/>
                </a:solidFill>
                <a:latin typeface="Segoe Print" panose="02000600000000000000" pitchFamily="2" charset="0"/>
              </a:rPr>
              <a:t>«Каша- кормилица …….»?</a:t>
            </a:r>
          </a:p>
        </p:txBody>
      </p:sp>
      <p:sp>
        <p:nvSpPr>
          <p:cNvPr id="73" name="TextBox 72"/>
          <p:cNvSpPr txBox="1"/>
          <p:nvPr/>
        </p:nvSpPr>
        <p:spPr>
          <a:xfrm>
            <a:off x="3797771" y="2184817"/>
            <a:ext cx="3474756" cy="461665"/>
          </a:xfrm>
          <a:prstGeom prst="rect">
            <a:avLst/>
          </a:prstGeom>
          <a:noFill/>
        </p:spPr>
        <p:txBody>
          <a:bodyPr wrap="square" rtlCol="0">
            <a:spAutoFit/>
          </a:bodyPr>
          <a:lstStyle/>
          <a:p>
            <a:r>
              <a:rPr lang="ru-RU" sz="2400" b="1" dirty="0">
                <a:solidFill>
                  <a:srgbClr val="0070C0"/>
                </a:solidFill>
              </a:rPr>
              <a:t> </a:t>
            </a:r>
            <a:r>
              <a:rPr lang="ru-RU" sz="2400" b="1" dirty="0">
                <a:solidFill>
                  <a:srgbClr val="FF0000"/>
                </a:solidFill>
              </a:rPr>
              <a:t>Н</a:t>
            </a:r>
            <a:r>
              <a:rPr lang="ru-RU" sz="2400" b="1" dirty="0">
                <a:solidFill>
                  <a:srgbClr val="0070C0"/>
                </a:solidFill>
              </a:rPr>
              <a:t>     А    Ш    А      </a:t>
            </a:r>
          </a:p>
        </p:txBody>
      </p:sp>
      <p:sp>
        <p:nvSpPr>
          <p:cNvPr id="75" name="Прямоугольник с двумя скругленными противолежащими углами 74"/>
          <p:cNvSpPr/>
          <p:nvPr/>
        </p:nvSpPr>
        <p:spPr>
          <a:xfrm>
            <a:off x="2860476" y="5288066"/>
            <a:ext cx="6382389" cy="917781"/>
          </a:xfrm>
          <a:prstGeom prst="round2DiagRect">
            <a:avLst>
              <a:gd name="adj1" fmla="val 16667"/>
              <a:gd name="adj2" fmla="val 50000"/>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C00000"/>
                </a:solidFill>
                <a:latin typeface="Segoe Print" panose="02000600000000000000" pitchFamily="2" charset="0"/>
              </a:rPr>
              <a:t>4.Он дважды кашу чинил, то есть устраивал свадьбу в двух городах.</a:t>
            </a:r>
          </a:p>
        </p:txBody>
      </p:sp>
      <p:sp>
        <p:nvSpPr>
          <p:cNvPr id="76" name="TextBox 75"/>
          <p:cNvSpPr txBox="1"/>
          <p:nvPr/>
        </p:nvSpPr>
        <p:spPr>
          <a:xfrm>
            <a:off x="1764668" y="2647939"/>
            <a:ext cx="3982946" cy="461665"/>
          </a:xfrm>
          <a:prstGeom prst="rect">
            <a:avLst/>
          </a:prstGeom>
          <a:noFill/>
        </p:spPr>
        <p:txBody>
          <a:bodyPr wrap="square" rtlCol="0">
            <a:spAutoFit/>
          </a:bodyPr>
          <a:lstStyle/>
          <a:p>
            <a:r>
              <a:rPr lang="ru-RU" sz="2400" b="1" dirty="0">
                <a:solidFill>
                  <a:srgbClr val="0070C0"/>
                </a:solidFill>
              </a:rPr>
              <a:t>Н     Е     В     С      </a:t>
            </a:r>
            <a:r>
              <a:rPr lang="ru-RU" sz="2400" b="1" dirty="0">
                <a:solidFill>
                  <a:srgbClr val="FF0000"/>
                </a:solidFill>
              </a:rPr>
              <a:t>К</a:t>
            </a:r>
            <a:r>
              <a:rPr lang="ru-RU" sz="2400" b="1" dirty="0">
                <a:solidFill>
                  <a:srgbClr val="0070C0"/>
                </a:solidFill>
              </a:rPr>
              <a:t>     И    Й      </a:t>
            </a:r>
          </a:p>
        </p:txBody>
      </p:sp>
      <p:sp>
        <p:nvSpPr>
          <p:cNvPr id="77" name="Прямоугольник с двумя скругленными противолежащими углами 76"/>
          <p:cNvSpPr/>
          <p:nvPr/>
        </p:nvSpPr>
        <p:spPr>
          <a:xfrm>
            <a:off x="2833683" y="5288066"/>
            <a:ext cx="6015684" cy="917782"/>
          </a:xfrm>
          <a:prstGeom prst="round2DiagRect">
            <a:avLst>
              <a:gd name="adj1" fmla="val 16667"/>
              <a:gd name="adj2" fmla="val 50000"/>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C00000"/>
                </a:solidFill>
                <a:latin typeface="Segoe Print" panose="02000600000000000000" pitchFamily="2" charset="0"/>
              </a:rPr>
              <a:t>5. Из какой крупы варят манную кашу? </a:t>
            </a:r>
          </a:p>
        </p:txBody>
      </p:sp>
      <p:sp>
        <p:nvSpPr>
          <p:cNvPr id="78" name="Прямоугольник 77"/>
          <p:cNvSpPr/>
          <p:nvPr/>
        </p:nvSpPr>
        <p:spPr>
          <a:xfrm>
            <a:off x="2772780" y="3088967"/>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TextBox 78"/>
          <p:cNvSpPr txBox="1"/>
          <p:nvPr/>
        </p:nvSpPr>
        <p:spPr>
          <a:xfrm>
            <a:off x="1739897" y="3065272"/>
            <a:ext cx="4241373" cy="461665"/>
          </a:xfrm>
          <a:prstGeom prst="rect">
            <a:avLst/>
          </a:prstGeom>
          <a:noFill/>
        </p:spPr>
        <p:txBody>
          <a:bodyPr wrap="square" rtlCol="0">
            <a:spAutoFit/>
          </a:bodyPr>
          <a:lstStyle/>
          <a:p>
            <a:r>
              <a:rPr lang="ru-RU" sz="2400" b="1" dirty="0">
                <a:solidFill>
                  <a:srgbClr val="0070C0"/>
                </a:solidFill>
              </a:rPr>
              <a:t>П     Ш     Е    Н     </a:t>
            </a:r>
            <a:r>
              <a:rPr lang="ru-RU" sz="2400" b="1" dirty="0">
                <a:solidFill>
                  <a:srgbClr val="FF0000"/>
                </a:solidFill>
              </a:rPr>
              <a:t>И</a:t>
            </a:r>
            <a:r>
              <a:rPr lang="ru-RU" sz="2400" b="1" dirty="0">
                <a:solidFill>
                  <a:srgbClr val="0070C0"/>
                </a:solidFill>
              </a:rPr>
              <a:t>    Ц     А           </a:t>
            </a:r>
          </a:p>
        </p:txBody>
      </p:sp>
      <p:sp>
        <p:nvSpPr>
          <p:cNvPr id="90" name="Прямоугольник 89"/>
          <p:cNvSpPr/>
          <p:nvPr/>
        </p:nvSpPr>
        <p:spPr>
          <a:xfrm>
            <a:off x="6832581" y="1342800"/>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a:t>
            </a:r>
          </a:p>
        </p:txBody>
      </p:sp>
      <p:sp>
        <p:nvSpPr>
          <p:cNvPr id="91" name="Прямоугольник 90"/>
          <p:cNvSpPr/>
          <p:nvPr/>
        </p:nvSpPr>
        <p:spPr>
          <a:xfrm>
            <a:off x="6328525" y="1342800"/>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a:t>
            </a:r>
          </a:p>
        </p:txBody>
      </p:sp>
      <p:sp>
        <p:nvSpPr>
          <p:cNvPr id="92" name="Прямоугольник 91"/>
          <p:cNvSpPr/>
          <p:nvPr/>
        </p:nvSpPr>
        <p:spPr>
          <a:xfrm>
            <a:off x="5811847" y="1340768"/>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a:t>
            </a:r>
          </a:p>
        </p:txBody>
      </p:sp>
      <p:sp>
        <p:nvSpPr>
          <p:cNvPr id="93" name="Прямоугольник 92"/>
          <p:cNvSpPr/>
          <p:nvPr/>
        </p:nvSpPr>
        <p:spPr>
          <a:xfrm>
            <a:off x="5283121" y="1342800"/>
            <a:ext cx="50405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a:t>
            </a:r>
          </a:p>
        </p:txBody>
      </p:sp>
      <p:sp>
        <p:nvSpPr>
          <p:cNvPr id="94" name="Прямоугольник 93"/>
          <p:cNvSpPr/>
          <p:nvPr/>
        </p:nvSpPr>
        <p:spPr>
          <a:xfrm>
            <a:off x="4804626" y="1340768"/>
            <a:ext cx="478495"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a:t>
            </a:r>
          </a:p>
        </p:txBody>
      </p:sp>
      <p:sp>
        <p:nvSpPr>
          <p:cNvPr id="2049" name="TextBox 2048"/>
          <p:cNvSpPr txBox="1"/>
          <p:nvPr/>
        </p:nvSpPr>
        <p:spPr>
          <a:xfrm>
            <a:off x="3804964" y="1311151"/>
            <a:ext cx="3719364" cy="461665"/>
          </a:xfrm>
          <a:prstGeom prst="rect">
            <a:avLst/>
          </a:prstGeom>
          <a:noFill/>
        </p:spPr>
        <p:txBody>
          <a:bodyPr wrap="square" rtlCol="0">
            <a:spAutoFit/>
          </a:bodyPr>
          <a:lstStyle/>
          <a:p>
            <a:r>
              <a:rPr lang="ru-RU" sz="2400" b="1" dirty="0">
                <a:solidFill>
                  <a:srgbClr val="FF0000"/>
                </a:solidFill>
              </a:rPr>
              <a:t> С     </a:t>
            </a:r>
            <a:r>
              <a:rPr lang="ru-RU" sz="2400" b="1" dirty="0">
                <a:solidFill>
                  <a:srgbClr val="0070C0"/>
                </a:solidFill>
              </a:rPr>
              <a:t>У     В    О     Р     О    В</a:t>
            </a:r>
          </a:p>
        </p:txBody>
      </p:sp>
      <p:sp>
        <p:nvSpPr>
          <p:cNvPr id="96" name="Прямоугольник с двумя скругленными противолежащими углами 95"/>
          <p:cNvSpPr/>
          <p:nvPr/>
        </p:nvSpPr>
        <p:spPr>
          <a:xfrm>
            <a:off x="2683841" y="3911393"/>
            <a:ext cx="6015684" cy="917782"/>
          </a:xfrm>
          <a:prstGeom prst="round2DiagRect">
            <a:avLst>
              <a:gd name="adj1" fmla="val 16667"/>
              <a:gd name="adj2" fmla="val 50000"/>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C00000"/>
                </a:solidFill>
                <a:latin typeface="Segoe Print" panose="02000600000000000000" pitchFamily="2" charset="0"/>
              </a:rPr>
              <a:t>Что такое «санки»? </a:t>
            </a:r>
          </a:p>
        </p:txBody>
      </p:sp>
    </p:spTree>
    <p:extLst>
      <p:ext uri="{BB962C8B-B14F-4D97-AF65-F5344CB8AC3E}">
        <p14:creationId xmlns:p14="http://schemas.microsoft.com/office/powerpoint/2010/main" val="392819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circle(in)">
                                      <p:cBhvr>
                                        <p:cTn id="7" dur="8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049"/>
                                        </p:tgtEl>
                                        <p:attrNameLst>
                                          <p:attrName>style.visibility</p:attrName>
                                        </p:attrNameLst>
                                      </p:cBhvr>
                                      <p:to>
                                        <p:strVal val="visible"/>
                                      </p:to>
                                    </p:set>
                                    <p:animEffect transition="in" filter="circle(in)">
                                      <p:cBhvr>
                                        <p:cTn id="12" dur="800"/>
                                        <p:tgtEl>
                                          <p:spTgt spid="20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8"/>
                                        </p:tgtEl>
                                      </p:cBhvr>
                                    </p:animEffect>
                                    <p:set>
                                      <p:cBhvr>
                                        <p:cTn id="17" dur="1" fill="hold">
                                          <p:stCondLst>
                                            <p:cond delay="499"/>
                                          </p:stCondLst>
                                        </p:cTn>
                                        <p:tgtEl>
                                          <p:spTgt spid="5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circle(in)">
                                      <p:cBhvr>
                                        <p:cTn id="22" dur="1000"/>
                                        <p:tgtEl>
                                          <p:spTgt spid="6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circle(in)">
                                      <p:cBhvr>
                                        <p:cTn id="27" dur="1000"/>
                                        <p:tgtEl>
                                          <p:spTgt spid="7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68"/>
                                        </p:tgtEl>
                                      </p:cBhvr>
                                    </p:animEffect>
                                    <p:set>
                                      <p:cBhvr>
                                        <p:cTn id="32" dur="1" fill="hold">
                                          <p:stCondLst>
                                            <p:cond delay="499"/>
                                          </p:stCondLst>
                                        </p:cTn>
                                        <p:tgtEl>
                                          <p:spTgt spid="6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circle(in)">
                                      <p:cBhvr>
                                        <p:cTn id="37" dur="1000"/>
                                        <p:tgtEl>
                                          <p:spTgt spid="72"/>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circle(in)">
                                      <p:cBhvr>
                                        <p:cTn id="42" dur="1100"/>
                                        <p:tgtEl>
                                          <p:spTgt spid="7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72"/>
                                        </p:tgtEl>
                                      </p:cBhvr>
                                    </p:animEffect>
                                    <p:set>
                                      <p:cBhvr>
                                        <p:cTn id="47" dur="1" fill="hold">
                                          <p:stCondLst>
                                            <p:cond delay="499"/>
                                          </p:stCondLst>
                                        </p:cTn>
                                        <p:tgtEl>
                                          <p:spTgt spid="7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circle(in)">
                                      <p:cBhvr>
                                        <p:cTn id="52" dur="1100"/>
                                        <p:tgtEl>
                                          <p:spTgt spid="75"/>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circle(in)">
                                      <p:cBhvr>
                                        <p:cTn id="57" dur="1000"/>
                                        <p:tgtEl>
                                          <p:spTgt spid="7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1" nodeType="clickEffect">
                                  <p:stCondLst>
                                    <p:cond delay="0"/>
                                  </p:stCondLst>
                                  <p:childTnLst>
                                    <p:animEffect transition="out" filter="fade">
                                      <p:cBhvr>
                                        <p:cTn id="61" dur="500"/>
                                        <p:tgtEl>
                                          <p:spTgt spid="75"/>
                                        </p:tgtEl>
                                      </p:cBhvr>
                                    </p:animEffect>
                                    <p:set>
                                      <p:cBhvr>
                                        <p:cTn id="62" dur="1" fill="hold">
                                          <p:stCondLst>
                                            <p:cond delay="499"/>
                                          </p:stCondLst>
                                        </p:cTn>
                                        <p:tgtEl>
                                          <p:spTgt spid="75"/>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circle(in)">
                                      <p:cBhvr>
                                        <p:cTn id="67" dur="1100"/>
                                        <p:tgtEl>
                                          <p:spTgt spid="77"/>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circle(in)">
                                      <p:cBhvr>
                                        <p:cTn id="72" dur="1000"/>
                                        <p:tgtEl>
                                          <p:spTgt spid="7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1" nodeType="clickEffect">
                                  <p:stCondLst>
                                    <p:cond delay="0"/>
                                  </p:stCondLst>
                                  <p:childTnLst>
                                    <p:animEffect transition="out" filter="fade">
                                      <p:cBhvr>
                                        <p:cTn id="76" dur="500"/>
                                        <p:tgtEl>
                                          <p:spTgt spid="77"/>
                                        </p:tgtEl>
                                      </p:cBhvr>
                                    </p:animEffect>
                                    <p:set>
                                      <p:cBhvr>
                                        <p:cTn id="77" dur="1" fill="hold">
                                          <p:stCondLst>
                                            <p:cond delay="499"/>
                                          </p:stCondLst>
                                        </p:cTn>
                                        <p:tgtEl>
                                          <p:spTgt spid="77"/>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grpId="0" nodeType="click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circle(in)">
                                      <p:cBhvr>
                                        <p:cTn id="82" dur="1100"/>
                                        <p:tgtEl>
                                          <p:spTgt spid="9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1" nodeType="clickEffect">
                                  <p:stCondLst>
                                    <p:cond delay="0"/>
                                  </p:stCondLst>
                                  <p:childTnLst>
                                    <p:animEffect transition="out" filter="fade">
                                      <p:cBhvr>
                                        <p:cTn id="86" dur="500"/>
                                        <p:tgtEl>
                                          <p:spTgt spid="96"/>
                                        </p:tgtEl>
                                      </p:cBhvr>
                                    </p:animEffect>
                                    <p:set>
                                      <p:cBhvr>
                                        <p:cTn id="87" dur="1" fill="hold">
                                          <p:stCondLst>
                                            <p:cond delay="499"/>
                                          </p:stCondLst>
                                        </p:cTn>
                                        <p:tgtEl>
                                          <p:spTgt spid="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68" grpId="0" animBg="1"/>
      <p:bldP spid="68" grpId="1" animBg="1"/>
      <p:bldP spid="70" grpId="0"/>
      <p:bldP spid="72" grpId="0" animBg="1"/>
      <p:bldP spid="72" grpId="1" animBg="1"/>
      <p:bldP spid="73" grpId="0"/>
      <p:bldP spid="75" grpId="0" animBg="1"/>
      <p:bldP spid="75" grpId="1" animBg="1"/>
      <p:bldP spid="76" grpId="0"/>
      <p:bldP spid="77" grpId="0" animBg="1"/>
      <p:bldP spid="77" grpId="1" animBg="1"/>
      <p:bldP spid="79" grpId="0"/>
      <p:bldP spid="2049" grpId="0"/>
      <p:bldP spid="96" grpId="0" animBg="1"/>
      <p:bldP spid="9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4544" y="64547"/>
            <a:ext cx="9468544" cy="584775"/>
          </a:xfrm>
          <a:prstGeom prst="rect">
            <a:avLst/>
          </a:prstGeom>
        </p:spPr>
        <p:txBody>
          <a:bodyPr wrap="square">
            <a:spAutoFit/>
          </a:bodyPr>
          <a:lstStyle/>
          <a:p>
            <a:pPr algn="ctr"/>
            <a:r>
              <a:rPr lang="ru-RU" sz="3200" dirty="0">
                <a:solidFill>
                  <a:srgbClr val="C00000"/>
                </a:solidFill>
                <a:latin typeface="Segoe Print" panose="02000600000000000000" pitchFamily="2" charset="0"/>
              </a:rPr>
              <a:t>Прочти отрывки из стихотворений.</a:t>
            </a:r>
          </a:p>
        </p:txBody>
      </p:sp>
      <p:sp>
        <p:nvSpPr>
          <p:cNvPr id="2" name="Прямоугольник 1"/>
          <p:cNvSpPr/>
          <p:nvPr/>
        </p:nvSpPr>
        <p:spPr>
          <a:xfrm>
            <a:off x="0" y="649322"/>
            <a:ext cx="10404648" cy="8586966"/>
          </a:xfrm>
          <a:prstGeom prst="rect">
            <a:avLst/>
          </a:prstGeom>
        </p:spPr>
        <p:txBody>
          <a:bodyPr wrap="square" numCol="2">
            <a:spAutoFit/>
          </a:bodyPr>
          <a:lstStyle/>
          <a:p>
            <a:r>
              <a:rPr lang="ru-RU" sz="2400" dirty="0"/>
              <a:t>…</a:t>
            </a:r>
            <a:r>
              <a:rPr lang="ru-RU" sz="2400" b="1" dirty="0"/>
              <a:t>Поутру</a:t>
            </a:r>
            <a:r>
              <a:rPr lang="ru-RU" sz="2400" dirty="0"/>
              <a:t> в салазки</a:t>
            </a:r>
            <a:br>
              <a:rPr lang="ru-RU" sz="2400" dirty="0"/>
            </a:br>
            <a:r>
              <a:rPr lang="ru-RU" sz="2400" dirty="0"/>
              <a:t>Саша садилась, летела стрелой,</a:t>
            </a:r>
            <a:br>
              <a:rPr lang="ru-RU" sz="2400" dirty="0"/>
            </a:br>
            <a:r>
              <a:rPr lang="ru-RU" sz="2400" dirty="0"/>
              <a:t>Полная счастья, с горы ледяной.</a:t>
            </a:r>
          </a:p>
          <a:p>
            <a:endParaRPr lang="ru-RU" sz="2400" dirty="0"/>
          </a:p>
          <a:p>
            <a:r>
              <a:rPr lang="ru-RU" sz="2400" dirty="0"/>
              <a:t>Няня кричит: «Не убейся, родная!»</a:t>
            </a:r>
            <a:br>
              <a:rPr lang="ru-RU" sz="2400" dirty="0"/>
            </a:br>
            <a:r>
              <a:rPr lang="ru-RU" sz="2400" dirty="0"/>
              <a:t>Саша, салазки свои погоняя,</a:t>
            </a:r>
            <a:br>
              <a:rPr lang="ru-RU" sz="2400" dirty="0"/>
            </a:br>
            <a:r>
              <a:rPr lang="ru-RU" sz="2400" dirty="0"/>
              <a:t>Весело мчится. На полном бегу</a:t>
            </a:r>
            <a:br>
              <a:rPr lang="ru-RU" sz="2400" dirty="0"/>
            </a:br>
            <a:r>
              <a:rPr lang="ru-RU" sz="2400" b="1" dirty="0"/>
              <a:t>Набок</a:t>
            </a:r>
            <a:r>
              <a:rPr lang="ru-RU" sz="2400" dirty="0"/>
              <a:t> салазки — и Саша в снегу!</a:t>
            </a:r>
          </a:p>
          <a:p>
            <a:r>
              <a:rPr lang="ru-RU" sz="2400" dirty="0"/>
              <a:t>                       (</a:t>
            </a:r>
            <a:r>
              <a:rPr lang="ru-RU" sz="2400" i="1" dirty="0" err="1"/>
              <a:t>Н.Некрасов</a:t>
            </a:r>
            <a:r>
              <a:rPr lang="ru-RU" sz="2400" i="1" dirty="0"/>
              <a:t>, 1863г</a:t>
            </a:r>
            <a:r>
              <a:rPr lang="ru-RU" sz="2400" dirty="0"/>
              <a:t>)</a:t>
            </a:r>
          </a:p>
          <a:p>
            <a:endParaRPr lang="ru-RU" sz="2400" dirty="0"/>
          </a:p>
          <a:p>
            <a:endParaRPr lang="ru-RU" sz="2400" dirty="0"/>
          </a:p>
          <a:p>
            <a:endParaRPr lang="ru-RU" sz="2400" dirty="0"/>
          </a:p>
          <a:p>
            <a:endParaRPr lang="ru-RU" sz="2400" dirty="0"/>
          </a:p>
          <a:p>
            <a:endParaRPr lang="ru-RU" sz="2400" dirty="0"/>
          </a:p>
          <a:p>
            <a:endParaRPr lang="ru-RU" sz="2400" dirty="0"/>
          </a:p>
          <a:p>
            <a:endParaRPr lang="ru-RU" sz="2400" dirty="0"/>
          </a:p>
          <a:p>
            <a:endParaRPr lang="ru-RU" sz="2400" dirty="0"/>
          </a:p>
          <a:p>
            <a:endParaRPr lang="ru-RU" sz="2400" dirty="0"/>
          </a:p>
          <a:p>
            <a:endParaRPr lang="ru-RU" sz="2400" dirty="0"/>
          </a:p>
          <a:p>
            <a:endParaRPr lang="ru-RU" sz="2400" dirty="0"/>
          </a:p>
          <a:p>
            <a:endParaRPr lang="ru-RU" sz="2400" dirty="0"/>
          </a:p>
          <a:p>
            <a:endParaRPr lang="ru-RU" sz="2400" dirty="0"/>
          </a:p>
          <a:p>
            <a:endParaRPr lang="ru-RU" sz="2400" dirty="0"/>
          </a:p>
          <a:p>
            <a:r>
              <a:rPr lang="ru-RU" sz="2400" dirty="0"/>
              <a:t>Вот моя деревня;</a:t>
            </a:r>
            <a:br>
              <a:rPr lang="ru-RU" sz="2400" dirty="0"/>
            </a:br>
            <a:r>
              <a:rPr lang="ru-RU" sz="2400" dirty="0"/>
              <a:t>Вот мой дом родной;</a:t>
            </a:r>
            <a:br>
              <a:rPr lang="ru-RU" sz="2400" dirty="0"/>
            </a:br>
            <a:r>
              <a:rPr lang="ru-RU" sz="2400" dirty="0"/>
              <a:t>Вот качусь я в санках</a:t>
            </a:r>
            <a:br>
              <a:rPr lang="ru-RU" sz="2400" dirty="0"/>
            </a:br>
            <a:r>
              <a:rPr lang="ru-RU" sz="2400" dirty="0"/>
              <a:t>По горе крутой;</a:t>
            </a:r>
          </a:p>
          <a:p>
            <a:br>
              <a:rPr lang="ru-RU" sz="2400" dirty="0"/>
            </a:br>
            <a:r>
              <a:rPr lang="ru-RU" sz="2400" dirty="0"/>
              <a:t>Вот свернулись санки,</a:t>
            </a:r>
            <a:br>
              <a:rPr lang="ru-RU" sz="2400" dirty="0"/>
            </a:br>
            <a:r>
              <a:rPr lang="ru-RU" sz="2400" dirty="0"/>
              <a:t>И я </a:t>
            </a:r>
            <a:r>
              <a:rPr lang="ru-RU" sz="2400" b="1" dirty="0"/>
              <a:t>на бок </a:t>
            </a:r>
            <a:r>
              <a:rPr lang="ru-RU" sz="2400" dirty="0"/>
              <a:t>- хлоп!</a:t>
            </a:r>
            <a:br>
              <a:rPr lang="ru-RU" sz="2400" dirty="0"/>
            </a:br>
            <a:r>
              <a:rPr lang="ru-RU" sz="2400" dirty="0"/>
              <a:t>Кубарем </a:t>
            </a:r>
            <a:r>
              <a:rPr lang="ru-RU" sz="2400" dirty="0" err="1"/>
              <a:t>качуся</a:t>
            </a:r>
            <a:br>
              <a:rPr lang="ru-RU" sz="2400" dirty="0"/>
            </a:br>
            <a:r>
              <a:rPr lang="ru-RU" sz="2400" b="1" dirty="0"/>
              <a:t>Под гору</a:t>
            </a:r>
            <a:r>
              <a:rPr lang="ru-RU" sz="2400" dirty="0"/>
              <a:t>, в сугроб.</a:t>
            </a:r>
          </a:p>
          <a:p>
            <a:br>
              <a:rPr lang="ru-RU" sz="2400" dirty="0"/>
            </a:br>
            <a:r>
              <a:rPr lang="ru-RU" sz="2400" dirty="0"/>
              <a:t>И друзья-мальчишки,</a:t>
            </a:r>
            <a:br>
              <a:rPr lang="ru-RU" sz="2400" dirty="0"/>
            </a:br>
            <a:r>
              <a:rPr lang="ru-RU" sz="2400" dirty="0"/>
              <a:t>Стоя надо мной,</a:t>
            </a:r>
            <a:br>
              <a:rPr lang="ru-RU" sz="2400" dirty="0"/>
            </a:br>
            <a:r>
              <a:rPr lang="ru-RU" sz="2400" dirty="0"/>
              <a:t>Весело хохочут</a:t>
            </a:r>
            <a:br>
              <a:rPr lang="ru-RU" sz="2400" dirty="0"/>
            </a:br>
            <a:r>
              <a:rPr lang="ru-RU" sz="2400" dirty="0"/>
              <a:t>Над моей бедой.</a:t>
            </a:r>
          </a:p>
          <a:p>
            <a:r>
              <a:rPr lang="ru-RU" sz="2400" dirty="0"/>
              <a:t>        (</a:t>
            </a:r>
            <a:r>
              <a:rPr lang="ru-RU" sz="2400" i="1" dirty="0" err="1"/>
              <a:t>И.Суриков</a:t>
            </a:r>
            <a:r>
              <a:rPr lang="ru-RU" sz="2400" i="1" dirty="0"/>
              <a:t>, 1866)</a:t>
            </a:r>
            <a:br>
              <a:rPr lang="ru-RU" sz="2400" i="1" dirty="0"/>
            </a:br>
            <a:endParaRPr lang="ru-RU" sz="2400" i="1" dirty="0"/>
          </a:p>
        </p:txBody>
      </p:sp>
    </p:spTree>
    <p:extLst>
      <p:ext uri="{BB962C8B-B14F-4D97-AF65-F5344CB8AC3E}">
        <p14:creationId xmlns:p14="http://schemas.microsoft.com/office/powerpoint/2010/main" val="3529382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520" y="289299"/>
            <a:ext cx="9145016" cy="707886"/>
          </a:xfrm>
          <a:prstGeom prst="rect">
            <a:avLst/>
          </a:prstGeom>
        </p:spPr>
        <p:txBody>
          <a:bodyPr wrap="square">
            <a:spAutoFit/>
          </a:bodyPr>
          <a:lstStyle/>
          <a:p>
            <a:pPr algn="ctr"/>
            <a:r>
              <a:rPr lang="ru-RU" sz="4000" dirty="0">
                <a:solidFill>
                  <a:srgbClr val="C00000"/>
                </a:solidFill>
                <a:latin typeface="Segoe Print" panose="02000600000000000000" pitchFamily="2" charset="0"/>
              </a:rPr>
              <a:t>Ответь на вопросы. </a:t>
            </a:r>
          </a:p>
        </p:txBody>
      </p:sp>
      <p:sp>
        <p:nvSpPr>
          <p:cNvPr id="2" name="Прямоугольник 1"/>
          <p:cNvSpPr/>
          <p:nvPr/>
        </p:nvSpPr>
        <p:spPr>
          <a:xfrm>
            <a:off x="287524" y="1124744"/>
            <a:ext cx="8352928" cy="4093428"/>
          </a:xfrm>
          <a:prstGeom prst="rect">
            <a:avLst/>
          </a:prstGeom>
        </p:spPr>
        <p:txBody>
          <a:bodyPr wrap="square">
            <a:spAutoFit/>
          </a:bodyPr>
          <a:lstStyle/>
          <a:p>
            <a:pPr marL="342900" indent="-342900" algn="ctr">
              <a:buFont typeface="Arial" charset="0"/>
              <a:buChar char="•"/>
            </a:pPr>
            <a:r>
              <a:rPr lang="ru-RU" sz="2000" b="1" dirty="0">
                <a:latin typeface="Segoe Print" panose="02000600000000000000" pitchFamily="2" charset="0"/>
                <a:cs typeface="Times New Roman" panose="02020603050405020304" pitchFamily="18" charset="0"/>
              </a:rPr>
              <a:t>На чём дети катались с гор 100, 150 лет назад? Найди в тексте слова называющие эти предметы.</a:t>
            </a:r>
          </a:p>
          <a:p>
            <a:pPr marL="342900" indent="-342900" algn="ctr">
              <a:buFont typeface="Arial" charset="0"/>
              <a:buChar char="•"/>
            </a:pPr>
            <a:endParaRPr lang="ru-RU" sz="2000" b="1" dirty="0">
              <a:latin typeface="Segoe Print" panose="02000600000000000000" pitchFamily="2" charset="0"/>
              <a:cs typeface="Times New Roman" panose="02020603050405020304" pitchFamily="18" charset="0"/>
            </a:endParaRPr>
          </a:p>
          <a:p>
            <a:pPr marL="342900" indent="-342900" algn="ctr">
              <a:buFont typeface="Arial" charset="0"/>
              <a:buChar char="•"/>
            </a:pPr>
            <a:r>
              <a:rPr lang="ru-RU" sz="2000" b="1" dirty="0">
                <a:latin typeface="Segoe Print" panose="02000600000000000000" pitchFamily="2" charset="0"/>
                <a:cs typeface="Times New Roman" panose="02020603050405020304" pitchFamily="18" charset="0"/>
              </a:rPr>
              <a:t> Как ты думаешь, почему во всех текстах говорится о катании с ГОРЫ, а не с ГОРКИ?</a:t>
            </a:r>
          </a:p>
          <a:p>
            <a:pPr marL="342900" indent="-342900" algn="ctr">
              <a:buFont typeface="Arial" charset="0"/>
              <a:buChar char="•"/>
            </a:pPr>
            <a:endParaRPr lang="ru-RU" sz="2000" b="1" dirty="0">
              <a:latin typeface="Segoe Print" panose="02000600000000000000" pitchFamily="2" charset="0"/>
              <a:cs typeface="Times New Roman" panose="02020603050405020304" pitchFamily="18" charset="0"/>
            </a:endParaRPr>
          </a:p>
          <a:p>
            <a:pPr marL="342900" indent="-342900" algn="ctr">
              <a:buFont typeface="Arial" charset="0"/>
              <a:buChar char="•"/>
            </a:pPr>
            <a:r>
              <a:rPr lang="ru-RU" sz="2000" b="1" dirty="0">
                <a:latin typeface="Segoe Print" panose="02000600000000000000" pitchFamily="2" charset="0"/>
                <a:cs typeface="Times New Roman" panose="02020603050405020304" pitchFamily="18" charset="0"/>
              </a:rPr>
              <a:t>Выпиши слова и выражения, которые говорят о том, что герои катались с гор очень быстро?</a:t>
            </a:r>
          </a:p>
          <a:p>
            <a:pPr marL="342900" indent="-342900" algn="ctr">
              <a:buFont typeface="Arial" charset="0"/>
              <a:buChar char="•"/>
            </a:pPr>
            <a:endParaRPr lang="ru-RU" sz="2000" b="1" dirty="0">
              <a:latin typeface="Segoe Print" panose="02000600000000000000" pitchFamily="2" charset="0"/>
              <a:cs typeface="Times New Roman" panose="02020603050405020304" pitchFamily="18" charset="0"/>
            </a:endParaRPr>
          </a:p>
          <a:p>
            <a:pPr marL="342900" indent="-342900" algn="ctr">
              <a:buFont typeface="Arial" charset="0"/>
              <a:buChar char="•"/>
            </a:pPr>
            <a:r>
              <a:rPr lang="ru-RU" sz="2000" b="1" dirty="0">
                <a:latin typeface="Segoe Print" panose="02000600000000000000" pitchFamily="2" charset="0"/>
                <a:cs typeface="Times New Roman" panose="02020603050405020304" pitchFamily="18" charset="0"/>
              </a:rPr>
              <a:t> Подумай! В первом четверостишии </a:t>
            </a:r>
            <a:r>
              <a:rPr lang="ru-RU" sz="2000" b="1">
                <a:latin typeface="Segoe Print" panose="02000600000000000000" pitchFamily="2" charset="0"/>
                <a:cs typeface="Times New Roman" panose="02020603050405020304" pitchFamily="18" charset="0"/>
              </a:rPr>
              <a:t>стихотворения Ивана </a:t>
            </a:r>
            <a:r>
              <a:rPr lang="ru-RU" sz="2000" b="1" dirty="0">
                <a:latin typeface="Segoe Print" panose="02000600000000000000" pitchFamily="2" charset="0"/>
                <a:cs typeface="Times New Roman" panose="02020603050405020304" pitchFamily="18" charset="0"/>
              </a:rPr>
              <a:t>Сурикова написано КАЧУСЬ, а во втором КАЧУСЯ. Какой вариант сейчас является правильным?</a:t>
            </a:r>
          </a:p>
          <a:p>
            <a:pPr marL="342900" indent="-342900" algn="ctr">
              <a:buFont typeface="Arial" charset="0"/>
              <a:buChar char="•"/>
            </a:pPr>
            <a:endParaRPr lang="ru-RU" sz="2000" dirty="0"/>
          </a:p>
        </p:txBody>
      </p:sp>
    </p:spTree>
    <p:extLst>
      <p:ext uri="{BB962C8B-B14F-4D97-AF65-F5344CB8AC3E}">
        <p14:creationId xmlns:p14="http://schemas.microsoft.com/office/powerpoint/2010/main" val="1795263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14986" y="64547"/>
            <a:ext cx="7920880" cy="707886"/>
          </a:xfrm>
          <a:prstGeom prst="rect">
            <a:avLst/>
          </a:prstGeom>
        </p:spPr>
        <p:txBody>
          <a:bodyPr wrap="square">
            <a:spAutoFit/>
          </a:bodyPr>
          <a:lstStyle/>
          <a:p>
            <a:pPr algn="ctr"/>
            <a:r>
              <a:rPr lang="ru-RU" sz="4000" dirty="0">
                <a:solidFill>
                  <a:srgbClr val="C00000"/>
                </a:solidFill>
                <a:latin typeface="Segoe Print" panose="02000600000000000000" pitchFamily="2" charset="0"/>
              </a:rPr>
              <a:t>Прочти</a:t>
            </a:r>
          </a:p>
        </p:txBody>
      </p:sp>
      <p:sp>
        <p:nvSpPr>
          <p:cNvPr id="5" name="Прямоугольник 4"/>
          <p:cNvSpPr/>
          <p:nvPr/>
        </p:nvSpPr>
        <p:spPr>
          <a:xfrm>
            <a:off x="4212883" y="4725532"/>
            <a:ext cx="4897046" cy="461665"/>
          </a:xfrm>
          <a:prstGeom prst="rect">
            <a:avLst/>
          </a:prstGeom>
        </p:spPr>
        <p:txBody>
          <a:bodyPr wrap="none">
            <a:spAutoFit/>
          </a:bodyPr>
          <a:lstStyle/>
          <a:p>
            <a:r>
              <a:rPr lang="ru-RU" sz="2400" b="1" dirty="0">
                <a:solidFill>
                  <a:schemeClr val="bg1"/>
                </a:solidFill>
                <a:latin typeface="Times New Roman" panose="02020603050405020304" pitchFamily="18" charset="0"/>
                <a:cs typeface="Times New Roman" panose="02020603050405020304" pitchFamily="18" charset="0"/>
              </a:rPr>
              <a:t> </a:t>
            </a:r>
            <a:r>
              <a:rPr lang="ru-RU" sz="2400" b="1" dirty="0">
                <a:solidFill>
                  <a:schemeClr val="tx1">
                    <a:lumMod val="65000"/>
                    <a:lumOff val="35000"/>
                  </a:schemeClr>
                </a:solidFill>
                <a:latin typeface="Times New Roman" panose="02020603050405020304" pitchFamily="18" charset="0"/>
                <a:cs typeface="Times New Roman" panose="02020603050405020304" pitchFamily="18" charset="0"/>
              </a:rPr>
              <a:t>А.Н. Толстой  «Детство Никиты»</a:t>
            </a:r>
            <a:endParaRPr lang="ru-RU" sz="2400" dirty="0">
              <a:solidFill>
                <a:schemeClr val="tx1">
                  <a:lumMod val="65000"/>
                  <a:lumOff val="35000"/>
                </a:schemeClr>
              </a:solidFill>
            </a:endParaRPr>
          </a:p>
        </p:txBody>
      </p:sp>
      <p:sp>
        <p:nvSpPr>
          <p:cNvPr id="3" name="Прямоугольник 2"/>
          <p:cNvSpPr/>
          <p:nvPr/>
        </p:nvSpPr>
        <p:spPr>
          <a:xfrm>
            <a:off x="251520" y="776503"/>
            <a:ext cx="8568952" cy="4154984"/>
          </a:xfrm>
          <a:prstGeom prst="rect">
            <a:avLst/>
          </a:prstGeom>
        </p:spPr>
        <p:txBody>
          <a:bodyPr wrap="square">
            <a:spAutoFit/>
          </a:bodyPr>
          <a:lstStyle/>
          <a:p>
            <a:r>
              <a:rPr lang="ru-RU" sz="2400" dirty="0"/>
              <a:t>     Вчера к вечеру Пахом   смастерил Никите, по особенной его просьбе, скамейку. Делалась она так:</a:t>
            </a:r>
          </a:p>
          <a:p>
            <a:r>
              <a:rPr lang="ru-RU" sz="2400" dirty="0"/>
              <a:t>     На верстаке, среди кольцом закрученных, пахучих стружек Пахом выстрогал две доски и четыре ножки; нижняя доска с переднего края — с носа — срезанная, чтобы не заедалась в снег; ножки точеные; в верхней доске сделаны два выреза для ног, чтобы ловчее сидеть. Нижняя доска обмазывалась коровьим навозом и три раза поливалась водой на морозе, — после этого она делалась, как зеркало, к верхней доске привязывалась веревочка — возить скамейку, и когда едешь с горы, то править.</a:t>
            </a:r>
          </a:p>
        </p:txBody>
      </p:sp>
      <p:pic>
        <p:nvPicPr>
          <p:cNvPr id="6" name="Picture 2" descr="https://a.1stdibscdn.com/archivesE/upload/9236/27_14/11993320/1199332_l.jpe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014" b="13950"/>
          <a:stretch/>
        </p:blipFill>
        <p:spPr bwMode="auto">
          <a:xfrm>
            <a:off x="67181" y="4691837"/>
            <a:ext cx="2920644" cy="21661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Прямоугольник с двумя скругленными противолежащими углами 8"/>
          <p:cNvSpPr/>
          <p:nvPr/>
        </p:nvSpPr>
        <p:spPr>
          <a:xfrm>
            <a:off x="2987824" y="5363026"/>
            <a:ext cx="6015684" cy="917782"/>
          </a:xfrm>
          <a:prstGeom prst="round2DiagRect">
            <a:avLst>
              <a:gd name="adj1" fmla="val 16667"/>
              <a:gd name="adj2" fmla="val 50000"/>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C00000"/>
                </a:solidFill>
                <a:latin typeface="Segoe Print" panose="02000600000000000000" pitchFamily="2" charset="0"/>
              </a:rPr>
              <a:t>Верстак- специальный стол для работы плотника.  </a:t>
            </a:r>
          </a:p>
        </p:txBody>
      </p:sp>
    </p:spTree>
    <p:extLst>
      <p:ext uri="{BB962C8B-B14F-4D97-AF65-F5344CB8AC3E}">
        <p14:creationId xmlns:p14="http://schemas.microsoft.com/office/powerpoint/2010/main" val="1973456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1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3568" y="0"/>
            <a:ext cx="8333478" cy="707886"/>
          </a:xfrm>
          <a:prstGeom prst="rect">
            <a:avLst/>
          </a:prstGeom>
        </p:spPr>
        <p:txBody>
          <a:bodyPr wrap="square">
            <a:spAutoFit/>
          </a:bodyPr>
          <a:lstStyle/>
          <a:p>
            <a:pPr algn="ctr"/>
            <a:r>
              <a:rPr lang="ru-RU" sz="4000" dirty="0">
                <a:solidFill>
                  <a:srgbClr val="C00000"/>
                </a:solidFill>
                <a:latin typeface="Segoe Print" panose="02000600000000000000" pitchFamily="2" charset="0"/>
              </a:rPr>
              <a:t>Рассмотри рисунки</a:t>
            </a:r>
          </a:p>
        </p:txBody>
      </p:sp>
      <p:sp>
        <p:nvSpPr>
          <p:cNvPr id="2" name="Прямоугольник 1"/>
          <p:cNvSpPr/>
          <p:nvPr/>
        </p:nvSpPr>
        <p:spPr>
          <a:xfrm>
            <a:off x="2843808" y="5301208"/>
            <a:ext cx="6300192" cy="707886"/>
          </a:xfrm>
          <a:prstGeom prst="rect">
            <a:avLst/>
          </a:prstGeom>
        </p:spPr>
        <p:txBody>
          <a:bodyPr wrap="square">
            <a:spAutoFit/>
          </a:bodyPr>
          <a:lstStyle/>
          <a:p>
            <a:r>
              <a:rPr lang="ru-RU" sz="2000" b="1" dirty="0">
                <a:latin typeface="Segoe Print" panose="02000600000000000000" pitchFamily="2" charset="0"/>
              </a:rPr>
              <a:t>Какие подписи пропущены? Почему так названы эти предметы?</a:t>
            </a:r>
            <a:endParaRPr lang="ru-RU" sz="2000" dirty="0"/>
          </a:p>
        </p:txBody>
      </p:sp>
      <p:pic>
        <p:nvPicPr>
          <p:cNvPr id="2050" name="Picture 2" descr="https://sun9-34.userapi.com/c855216/v855216837/18f9ed/QhgEoKZPJuo.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5000" contrast="29000"/>
                    </a14:imgEffect>
                  </a14:imgLayer>
                </a14:imgProps>
              </a:ext>
              <a:ext uri="{28A0092B-C50C-407E-A947-70E740481C1C}">
                <a14:useLocalDpi xmlns:a14="http://schemas.microsoft.com/office/drawing/2010/main" val="0"/>
              </a:ext>
            </a:extLst>
          </a:blip>
          <a:srcRect l="10733" t="7755" r="7859" b="29661"/>
          <a:stretch/>
        </p:blipFill>
        <p:spPr bwMode="auto">
          <a:xfrm>
            <a:off x="2578579" y="476672"/>
            <a:ext cx="5233781" cy="49227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5263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68817"/>
            <a:ext cx="9036496" cy="584775"/>
          </a:xfrm>
          <a:prstGeom prst="rect">
            <a:avLst/>
          </a:prstGeom>
        </p:spPr>
        <p:txBody>
          <a:bodyPr wrap="square">
            <a:spAutoFit/>
          </a:bodyPr>
          <a:lstStyle/>
          <a:p>
            <a:pPr algn="ctr"/>
            <a:r>
              <a:rPr lang="ru-RU" sz="3200" dirty="0">
                <a:solidFill>
                  <a:srgbClr val="C00000"/>
                </a:solidFill>
                <a:latin typeface="Segoe Print" panose="02000600000000000000" pitchFamily="2" charset="0"/>
              </a:rPr>
              <a:t>На чём катаются дети сейчас?</a:t>
            </a:r>
          </a:p>
        </p:txBody>
      </p:sp>
      <p:pic>
        <p:nvPicPr>
          <p:cNvPr id="3074" name="Picture 2" descr="https://im0-tub-ru.yandex.net/i?id=aade767c0b9f2b58206cf71c3052c21f&amp;n=13"/>
          <p:cNvPicPr>
            <a:picLocks noChangeAspect="1" noChangeArrowheads="1"/>
          </p:cNvPicPr>
          <p:nvPr/>
        </p:nvPicPr>
        <p:blipFill rotWithShape="1">
          <a:blip r:embed="rId2">
            <a:extLst>
              <a:ext uri="{28A0092B-C50C-407E-A947-70E740481C1C}">
                <a14:useLocalDpi xmlns:a14="http://schemas.microsoft.com/office/drawing/2010/main" val="0"/>
              </a:ext>
            </a:extLst>
          </a:blip>
          <a:srcRect t="22549" b="22906"/>
          <a:stretch/>
        </p:blipFill>
        <p:spPr bwMode="auto">
          <a:xfrm>
            <a:off x="395536" y="1124744"/>
            <a:ext cx="3139561" cy="206013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6" name="Picture 4" descr="http://mywishlist.ru/pic/i/wish/orig/006/105/681.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8656" y="3130146"/>
            <a:ext cx="3399528" cy="23150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8" name="Picture 6" descr="https://avatars.mds.yandex.net/get-pdb/1041965/2c32cb32-f8d0-40aa-96a1-4d27b0a78c0f/s1200?webp=fals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5616" y="980728"/>
            <a:ext cx="3095811" cy="2321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5263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68817"/>
            <a:ext cx="9036496" cy="707886"/>
          </a:xfrm>
          <a:prstGeom prst="rect">
            <a:avLst/>
          </a:prstGeom>
        </p:spPr>
        <p:txBody>
          <a:bodyPr wrap="square">
            <a:spAutoFit/>
          </a:bodyPr>
          <a:lstStyle/>
          <a:p>
            <a:pPr algn="ctr"/>
            <a:r>
              <a:rPr lang="ru-RU" sz="4000" dirty="0">
                <a:solidFill>
                  <a:srgbClr val="C00000"/>
                </a:solidFill>
                <a:latin typeface="Segoe Print" panose="02000600000000000000" pitchFamily="2" charset="0"/>
              </a:rPr>
              <a:t>Из истории языка и культуры.</a:t>
            </a:r>
          </a:p>
        </p:txBody>
      </p:sp>
      <p:sp>
        <p:nvSpPr>
          <p:cNvPr id="8" name="Прямоугольник 7"/>
          <p:cNvSpPr/>
          <p:nvPr/>
        </p:nvSpPr>
        <p:spPr>
          <a:xfrm>
            <a:off x="683568" y="1052736"/>
            <a:ext cx="7399076" cy="3600986"/>
          </a:xfrm>
          <a:prstGeom prst="rect">
            <a:avLst/>
          </a:prstGeom>
        </p:spPr>
        <p:txBody>
          <a:bodyPr wrap="square">
            <a:spAutoFit/>
          </a:bodyPr>
          <a:lstStyle/>
          <a:p>
            <a:pPr algn="ctr"/>
            <a:r>
              <a:rPr lang="ru-RU" sz="2400" b="1" dirty="0">
                <a:latin typeface="Segoe Print" panose="02000600000000000000" pitchFamily="2" charset="0"/>
              </a:rPr>
              <a:t>На чём ездили, перевозили грузы, когда не было машин? </a:t>
            </a:r>
          </a:p>
          <a:p>
            <a:pPr algn="ctr"/>
            <a:endParaRPr lang="ru-RU" sz="2400" b="1" dirty="0">
              <a:latin typeface="Segoe Print" panose="02000600000000000000" pitchFamily="2" charset="0"/>
            </a:endParaRPr>
          </a:p>
          <a:p>
            <a:pPr algn="ctr"/>
            <a:r>
              <a:rPr lang="ru-RU" sz="2400" b="1" dirty="0">
                <a:latin typeface="Segoe Print" panose="02000600000000000000" pitchFamily="2" charset="0"/>
              </a:rPr>
              <a:t>Самое древнее средство передвижения – </a:t>
            </a:r>
            <a:r>
              <a:rPr lang="ru-RU" sz="2400" b="1" dirty="0">
                <a:solidFill>
                  <a:srgbClr val="FF0000"/>
                </a:solidFill>
                <a:latin typeface="Segoe Print" panose="02000600000000000000" pitchFamily="2" charset="0"/>
              </a:rPr>
              <a:t>САНИ</a:t>
            </a:r>
            <a:r>
              <a:rPr lang="ru-RU" sz="2400" b="1" dirty="0">
                <a:latin typeface="Segoe Print" panose="02000600000000000000" pitchFamily="2" charset="0"/>
              </a:rPr>
              <a:t>, повозка на полозьях. Полозья и ползти – слова-родственники. Полозья скользят по земле, ползут, в отличии от колеса, которое катится. </a:t>
            </a:r>
          </a:p>
          <a:p>
            <a:endParaRPr lang="ru-RU" b="1" dirty="0">
              <a:latin typeface="Segoe Print" panose="02000600000000000000" pitchFamily="2" charset="0"/>
            </a:endParaRPr>
          </a:p>
          <a:p>
            <a:endParaRPr lang="ru-RU" b="1" dirty="0">
              <a:latin typeface="Segoe Print" panose="02000600000000000000" pitchFamily="2" charset="0"/>
            </a:endParaRPr>
          </a:p>
        </p:txBody>
      </p:sp>
      <p:pic>
        <p:nvPicPr>
          <p:cNvPr id="5122" name="Picture 2" descr="https://avatars.mds.yandex.net/get-pdb/1598687/b11bf756-beb4-4ce4-a30e-af80ea6f09ca/s12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4" y="4025460"/>
            <a:ext cx="4297152" cy="28325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6" name="Picture 6" descr="https://st03.kakprosto.ru/images/article/2011/10/1/1_52550677821155255067782153.jpg"/>
          <p:cNvPicPr>
            <a:picLocks noChangeAspect="1" noChangeArrowheads="1"/>
          </p:cNvPicPr>
          <p:nvPr/>
        </p:nvPicPr>
        <p:blipFill rotWithShape="1">
          <a:blip r:embed="rId3">
            <a:extLst>
              <a:ext uri="{28A0092B-C50C-407E-A947-70E740481C1C}">
                <a14:useLocalDpi xmlns:a14="http://schemas.microsoft.com/office/drawing/2010/main" val="0"/>
              </a:ext>
            </a:extLst>
          </a:blip>
          <a:srcRect t="2115" b="7710"/>
          <a:stretch/>
        </p:blipFill>
        <p:spPr bwMode="auto">
          <a:xfrm>
            <a:off x="4527122" y="4063540"/>
            <a:ext cx="4509374" cy="27498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307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68817"/>
            <a:ext cx="9036496" cy="707886"/>
          </a:xfrm>
          <a:prstGeom prst="rect">
            <a:avLst/>
          </a:prstGeom>
        </p:spPr>
        <p:txBody>
          <a:bodyPr wrap="square">
            <a:spAutoFit/>
          </a:bodyPr>
          <a:lstStyle/>
          <a:p>
            <a:pPr algn="ctr"/>
            <a:r>
              <a:rPr lang="ru-RU" sz="4000" dirty="0">
                <a:solidFill>
                  <a:srgbClr val="C00000"/>
                </a:solidFill>
                <a:latin typeface="Segoe Print" panose="02000600000000000000" pitchFamily="2" charset="0"/>
              </a:rPr>
              <a:t>Из истории языка и культуры.</a:t>
            </a:r>
          </a:p>
        </p:txBody>
      </p:sp>
      <p:sp>
        <p:nvSpPr>
          <p:cNvPr id="8" name="Прямоугольник 7"/>
          <p:cNvSpPr/>
          <p:nvPr/>
        </p:nvSpPr>
        <p:spPr>
          <a:xfrm>
            <a:off x="323528" y="731661"/>
            <a:ext cx="8820472" cy="3416320"/>
          </a:xfrm>
          <a:prstGeom prst="rect">
            <a:avLst/>
          </a:prstGeom>
        </p:spPr>
        <p:txBody>
          <a:bodyPr wrap="square">
            <a:spAutoFit/>
          </a:bodyPr>
          <a:lstStyle/>
          <a:p>
            <a:r>
              <a:rPr lang="ru-RU" sz="2000" b="1" dirty="0">
                <a:latin typeface="Segoe Print" panose="02000600000000000000" pitchFamily="2" charset="0"/>
              </a:rPr>
              <a:t>В древнерусском языке было слово </a:t>
            </a:r>
            <a:r>
              <a:rPr lang="ru-RU" sz="2000" b="1" dirty="0" err="1">
                <a:solidFill>
                  <a:srgbClr val="FF0000"/>
                </a:solidFill>
                <a:latin typeface="Segoe Print" panose="02000600000000000000" pitchFamily="2" charset="0"/>
              </a:rPr>
              <a:t>сань</a:t>
            </a:r>
            <a:r>
              <a:rPr lang="ru-RU" sz="2000" b="1" dirty="0">
                <a:solidFill>
                  <a:srgbClr val="FF0000"/>
                </a:solidFill>
                <a:latin typeface="Segoe Print" panose="02000600000000000000" pitchFamily="2" charset="0"/>
              </a:rPr>
              <a:t>.</a:t>
            </a:r>
            <a:r>
              <a:rPr lang="ru-RU" sz="2000" b="1" dirty="0">
                <a:latin typeface="Segoe Print" panose="02000600000000000000" pitchFamily="2" charset="0"/>
              </a:rPr>
              <a:t> Так называли змею. Сани на змею, конечно, не похожи. А вот след ползущей змеи и следы санных полозьев похожи. Может быть,  поэтому сани и получили своё «змеиное» название.</a:t>
            </a:r>
          </a:p>
          <a:p>
            <a:r>
              <a:rPr lang="ru-RU" sz="2000" b="1" dirty="0">
                <a:latin typeface="Segoe Print" panose="02000600000000000000" pitchFamily="2" charset="0"/>
              </a:rPr>
              <a:t>На санях возили дрова, сено, товары на ярмарку. Были  и «парадные», выездные сани. На них ездили в гости, в церковь, катались на праздники.</a:t>
            </a:r>
          </a:p>
          <a:p>
            <a:r>
              <a:rPr lang="ru-RU" sz="2000" b="1" dirty="0">
                <a:latin typeface="Segoe Print" panose="02000600000000000000" pitchFamily="2" charset="0"/>
              </a:rPr>
              <a:t>Сани для детей называли </a:t>
            </a:r>
            <a:r>
              <a:rPr lang="ru-RU" sz="2000" b="1" dirty="0">
                <a:solidFill>
                  <a:srgbClr val="FF0000"/>
                </a:solidFill>
                <a:latin typeface="Segoe Print" panose="02000600000000000000" pitchFamily="2" charset="0"/>
              </a:rPr>
              <a:t>санками, </a:t>
            </a:r>
            <a:r>
              <a:rPr lang="ru-RU" sz="2000" b="1" dirty="0">
                <a:latin typeface="Segoe Print" panose="02000600000000000000" pitchFamily="2" charset="0"/>
              </a:rPr>
              <a:t>то есть маленькими санями. </a:t>
            </a:r>
          </a:p>
          <a:p>
            <a:endParaRPr lang="ru-RU" b="1" dirty="0">
              <a:latin typeface="Segoe Print" panose="02000600000000000000" pitchFamily="2" charset="0"/>
            </a:endParaRPr>
          </a:p>
          <a:p>
            <a:endParaRPr lang="ru-RU" b="1" dirty="0">
              <a:latin typeface="Segoe Print" panose="02000600000000000000" pitchFamily="2" charset="0"/>
            </a:endParaRPr>
          </a:p>
        </p:txBody>
      </p:sp>
      <p:pic>
        <p:nvPicPr>
          <p:cNvPr id="4098" name="Picture 2" descr="https://pp.userapi.com/c845122/v845122921/14db0c/h4SNfidl_kQ.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8494" y="4336766"/>
            <a:ext cx="3792530" cy="26235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0" name="Picture 4" descr="https://www.publicdomainpictures.net/pictures/150000/velka/sleigh-ride-1454899209Aj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570" y="4725145"/>
            <a:ext cx="3097648" cy="22084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4" descr="https://sun9-34.userapi.com/c855236/v855236837/1878e1/aQMUYVhchxA.jpg"/>
          <p:cNvPicPr>
            <a:picLocks noChangeAspect="1" noChangeArrowheads="1"/>
          </p:cNvPicPr>
          <p:nvPr/>
        </p:nvPicPr>
        <p:blipFill rotWithShape="1">
          <a:blip r:embed="rId4">
            <a:extLst>
              <a:ext uri="{28A0092B-C50C-407E-A947-70E740481C1C}">
                <a14:useLocalDpi xmlns:a14="http://schemas.microsoft.com/office/drawing/2010/main" val="0"/>
              </a:ext>
            </a:extLst>
          </a:blip>
          <a:srcRect l="13955" t="57682" r="5927" b="16488"/>
          <a:stretch/>
        </p:blipFill>
        <p:spPr bwMode="auto">
          <a:xfrm>
            <a:off x="1837394" y="3252563"/>
            <a:ext cx="3672408" cy="15841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560262"/>
      </p:ext>
    </p:extLst>
  </p:cSld>
  <p:clrMapOvr>
    <a:masterClrMapping/>
  </p:clrMapOvr>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546</TotalTime>
  <Words>1004</Words>
  <Application>Microsoft Office PowerPoint</Application>
  <PresentationFormat>Экран (4:3)</PresentationFormat>
  <Paragraphs>129</Paragraphs>
  <Slides>15</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15</vt:i4>
      </vt:variant>
    </vt:vector>
  </HeadingPairs>
  <TitlesOfParts>
    <vt:vector size="22" baseType="lpstr">
      <vt:lpstr>Arial</vt:lpstr>
      <vt:lpstr>Calibri</vt:lpstr>
      <vt:lpstr>Segoe Print</vt:lpstr>
      <vt:lpstr>Times New Roman</vt:lpstr>
      <vt:lpstr>Trebuchet MS</vt:lpstr>
      <vt:lpstr>Wingdings 3</vt:lpstr>
      <vt:lpstr>Аспект</vt:lpstr>
      <vt:lpstr>Презентация PowerPoint</vt:lpstr>
      <vt:lpstr>Отгадай кроссворд</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Прочти и заполни таблицу. </vt:lpstr>
      <vt:lpstr>Из истории языка и культуры </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Валюшка</dc:creator>
  <cp:lastModifiedBy>Аиша Касимова</cp:lastModifiedBy>
  <cp:revision>25</cp:revision>
  <dcterms:created xsi:type="dcterms:W3CDTF">2019-09-30T17:12:24Z</dcterms:created>
  <dcterms:modified xsi:type="dcterms:W3CDTF">2022-03-26T18:42:01Z</dcterms:modified>
</cp:coreProperties>
</file>