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300" r:id="rId11"/>
    <p:sldId id="264" r:id="rId12"/>
    <p:sldId id="265" r:id="rId13"/>
    <p:sldId id="302" r:id="rId14"/>
    <p:sldId id="303" r:id="rId15"/>
    <p:sldId id="266" r:id="rId16"/>
    <p:sldId id="301" r:id="rId17"/>
    <p:sldId id="304" r:id="rId18"/>
    <p:sldId id="314" r:id="rId19"/>
    <p:sldId id="267" r:id="rId20"/>
    <p:sldId id="305" r:id="rId21"/>
    <p:sldId id="306" r:id="rId22"/>
    <p:sldId id="307" r:id="rId23"/>
    <p:sldId id="308" r:id="rId24"/>
    <p:sldId id="309" r:id="rId25"/>
    <p:sldId id="319" r:id="rId26"/>
    <p:sldId id="269" r:id="rId27"/>
    <p:sldId id="310" r:id="rId28"/>
    <p:sldId id="311" r:id="rId29"/>
    <p:sldId id="312" r:id="rId30"/>
    <p:sldId id="313" r:id="rId31"/>
    <p:sldId id="315" r:id="rId32"/>
    <p:sldId id="316" r:id="rId33"/>
    <p:sldId id="317" r:id="rId34"/>
    <p:sldId id="318" r:id="rId35"/>
    <p:sldId id="270" r:id="rId36"/>
    <p:sldId id="271" r:id="rId37"/>
    <p:sldId id="272" r:id="rId38"/>
    <p:sldId id="27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E7070-7E30-4A0D-98B3-1368DBC54B91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F486A-A3D3-4A15-B939-20954B7ED3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74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F486A-A3D3-4A15-B939-20954B7ED3A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958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F486A-A3D3-4A15-B939-20954B7ED3A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6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F486A-A3D3-4A15-B939-20954B7ED3A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4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947BDA5-E364-4028-A8DF-509A2F580534}" type="datetimeFigureOut">
              <a:rPr lang="ru-RU" smtClean="0"/>
              <a:t>сб 12.03.22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D4B1073-E2ED-4A3A-9770-FEB26EBE8DC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324036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</a:t>
            </a:r>
            <a:b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Сангишинская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школа»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родного (ногайского) языка и литературы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Курбановой 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Асият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Азимагомедовны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214242" cy="278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0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«Использование </a:t>
            </a:r>
            <a:r>
              <a:rPr lang="ru-RU" dirty="0"/>
              <a:t>современных педагогических технологий в </a:t>
            </a:r>
            <a:r>
              <a:rPr lang="ru-RU" dirty="0" smtClean="0"/>
              <a:t>   обучении </a:t>
            </a:r>
            <a:r>
              <a:rPr lang="ru-RU" dirty="0"/>
              <a:t>родному языку и </a:t>
            </a:r>
            <a:r>
              <a:rPr lang="ru-RU" dirty="0" smtClean="0"/>
              <a:t>литературе»</a:t>
            </a:r>
            <a:r>
              <a:rPr lang="ru-RU" dirty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</a:rPr>
              <a:t>Цели:</a:t>
            </a: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/>
              <a:t>- </a:t>
            </a:r>
            <a:r>
              <a:rPr lang="ru-RU" dirty="0"/>
              <a:t>Освоить новые формы и методы работы на уроках родного языка и литературы, способствующие развитию личности школьника, способной и желающей участвовать в межкультурной коммуникации на изучаемом языке,</a:t>
            </a:r>
          </a:p>
          <a:p>
            <a:pPr marL="0" indent="0">
              <a:buNone/>
            </a:pPr>
            <a:r>
              <a:rPr lang="ru-RU" dirty="0"/>
              <a:t>- Самостоятельно совершенствоваться в </a:t>
            </a:r>
            <a:r>
              <a:rPr lang="ru-RU" dirty="0" err="1"/>
              <a:t>овладеваемой</a:t>
            </a:r>
            <a:r>
              <a:rPr lang="ru-RU" dirty="0"/>
              <a:t> им иноязычной речевой деятельности и умеющей применить свои знания в нужный момент;</a:t>
            </a:r>
          </a:p>
          <a:p>
            <a:pPr marL="0" indent="0">
              <a:buNone/>
            </a:pPr>
            <a:r>
              <a:rPr lang="ru-RU" dirty="0"/>
              <a:t>- Повышение профессиональной подготовленности и как следствие, повышение эффективности обучения.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2.2. Тема работы по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самообразованию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3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 План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одаренными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 каждом ребёнке  - солнце,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только дайте ему светить.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Ш. </a:t>
            </a:r>
            <a:r>
              <a:rPr lang="ru-RU" sz="2000" dirty="0" err="1" smtClean="0">
                <a:solidFill>
                  <a:schemeClr val="tx1"/>
                </a:solidFill>
              </a:rPr>
              <a:t>Амонашвили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060848"/>
            <a:ext cx="8568952" cy="439248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Исследовательские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к уроку.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Самостоятельная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обучающихся  с использованием ИКТ.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Дифференцированные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задания (повышенного уровня сложности).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Привлечение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организации и проведению внеклассных мероприятий по предмету.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Участие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предметных олимпиадах, научно-практической конференции, творческих конкурсах.</a:t>
            </a:r>
          </a:p>
          <a:p>
            <a:pPr marL="0" indent="0"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Подготовка 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докладов, сообщений, рефератов.</a:t>
            </a:r>
          </a:p>
          <a:p>
            <a:pPr marL="0" indent="0"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Мини-исследования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проекты.</a:t>
            </a:r>
          </a:p>
          <a:p>
            <a:pPr marL="0" indent="0"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интеллектуальных марафонов, конкурсов, викторин.</a:t>
            </a:r>
          </a:p>
          <a:p>
            <a:pPr marL="0" indent="0"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уроков.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Интегрированные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уроки.</a:t>
            </a:r>
          </a:p>
          <a:p>
            <a:pPr marL="0" indent="0"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Наставническая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учащихся по отношению к обучающимся младших возрастных групп.</a:t>
            </a:r>
          </a:p>
          <a:p>
            <a:pPr marL="0" indent="0">
              <a:buNone/>
            </a:pP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3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Установление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неуспеваемости учащихся через встречи с родителями, беседы со школьными специалистами: классным руководителем,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психологом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с самим ребенком.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Анкетирование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 с целью выявления причин неуспеваемости.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Составление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плана работы по ликвидации пробелов в знаниях отстающего ученика на текущую четверть.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Использование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дифференцированного подхода при организации самостоятельной работы на уроке. Включение посильных индивидуальных заданий.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Ведение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тематического учета знаний слабоуспевающих учащихся класса.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Использование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различных видов опроса (устный, письменный, индивидуальный и др.) для объективности результата.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Подготовка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использование на уроках  наглядных пособий, технических средств, дидактического материала, способствующего улучшению качества усвоения учебного материала.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Отражение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работы со слабым учеником в рабочих или специальных тетрадях по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Консультации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внеурочное время по интересующим вопросам.	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Проведение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занятий с учеником после уроков (систематические).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Беседы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«Правила составления плана устного ответа», «Как правильно работать с орфограммами».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Стимулирование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деятельности (поощрение, создание ситуации успеха, побуждение к активному труду): задания познавательного характера, дифференцированная самостоятельная работа и др.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Вовлечение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 во внеклассную творческую деятельность.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Привлечение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сильных учеников для объяснения нового материала  и помощи в выполнении домашнего задания.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2.4. План работы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слабоуспевающими детьми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84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       3. Мои документы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62137"/>
            <a:ext cx="4320480" cy="43187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48424"/>
            <a:ext cx="4464496" cy="433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64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784976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51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710697"/>
              </p:ext>
            </p:extLst>
          </p:nvPr>
        </p:nvGraphicFramePr>
        <p:xfrm>
          <a:off x="251521" y="1639105"/>
          <a:ext cx="8352928" cy="4233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24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423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1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74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4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Курсы повышения квалификации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772816"/>
            <a:ext cx="7920880" cy="440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10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0867"/>
            <a:ext cx="8640960" cy="59046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5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476672"/>
            <a:ext cx="8136904" cy="576064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093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20688"/>
            <a:ext cx="6048671" cy="59766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4219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Достижения моих учеников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340768"/>
            <a:ext cx="4320479" cy="478539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Главным показателем качества образования является успешность, конкурентоспособность ученика, его уверенность в своих знаниях, компетентность в различных областях знаний. Всё это особенно ярко проявляется в различных конкурсах, олимпиадах, интеллектуальных марафонах.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73799"/>
            <a:ext cx="4315594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5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раздел «Знакомьтесь, это я».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раздел «Научно-методическая работа».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раздел « Мои документы»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раздел «Достижения моих учеников».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раздел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«Мои достижения»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раздел «Методическая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работа».</a:t>
            </a:r>
          </a:p>
          <a:p>
            <a:pPr marL="0" indent="0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портфолио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6983">
            <a:off x="6444208" y="2593974"/>
            <a:ext cx="23812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13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3" y="188640"/>
            <a:ext cx="476753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058" y="188640"/>
            <a:ext cx="4273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0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8640"/>
            <a:ext cx="442798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188640"/>
            <a:ext cx="47160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" y="0"/>
            <a:ext cx="454510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864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01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9" y="260648"/>
            <a:ext cx="455912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648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44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5" y="260648"/>
            <a:ext cx="461177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78452"/>
            <a:ext cx="46252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495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0648"/>
            <a:ext cx="457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808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30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002587"/>
              </p:ext>
            </p:extLst>
          </p:nvPr>
        </p:nvGraphicFramePr>
        <p:xfrm>
          <a:off x="323528" y="1628800"/>
          <a:ext cx="806489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5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5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Мои достижения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4320480" cy="5661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04854"/>
            <a:ext cx="4365493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90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248472" cy="6669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7391"/>
            <a:ext cx="4293485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463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6212"/>
            <a:ext cx="89916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81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9999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6632"/>
            <a:ext cx="4499992" cy="674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2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280920" cy="468052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Фамилия, имя, отчество: </a:t>
            </a:r>
            <a:r>
              <a:rPr lang="ru-RU" dirty="0" smtClean="0"/>
              <a:t>Курбанова </a:t>
            </a:r>
            <a:r>
              <a:rPr lang="ru-RU" dirty="0" err="1" smtClean="0"/>
              <a:t>Асият</a:t>
            </a:r>
            <a:r>
              <a:rPr lang="ru-RU" dirty="0" smtClean="0"/>
              <a:t> </a:t>
            </a:r>
            <a:r>
              <a:rPr lang="ru-RU" dirty="0" err="1" smtClean="0"/>
              <a:t>Азимагомедовна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Год </a:t>
            </a:r>
            <a:r>
              <a:rPr lang="ru-RU" dirty="0" smtClean="0">
                <a:solidFill>
                  <a:srgbClr val="FF0000"/>
                </a:solidFill>
              </a:rPr>
              <a:t>рождения: </a:t>
            </a:r>
            <a:r>
              <a:rPr lang="ru-RU" dirty="0" smtClean="0">
                <a:solidFill>
                  <a:schemeClr val="accent2"/>
                </a:solidFill>
              </a:rPr>
              <a:t>04.11.1983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>
                <a:solidFill>
                  <a:srgbClr val="FF0000"/>
                </a:solidFill>
              </a:rPr>
              <a:t>Образование: высшее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Окончила: ДГУ </a:t>
            </a:r>
            <a:r>
              <a:rPr lang="ru-RU" dirty="0" err="1" smtClean="0">
                <a:solidFill>
                  <a:srgbClr val="FF0000"/>
                </a:solidFill>
              </a:rPr>
              <a:t>г.Махачкала</a:t>
            </a:r>
            <a:r>
              <a:rPr lang="ru-RU" dirty="0" smtClean="0">
                <a:solidFill>
                  <a:srgbClr val="FF0000"/>
                </a:solidFill>
              </a:rPr>
              <a:t> (2007г)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В 2003 г. закончила  </a:t>
            </a:r>
            <a:r>
              <a:rPr lang="ru-RU" dirty="0" err="1" smtClean="0">
                <a:solidFill>
                  <a:srgbClr val="FF0000"/>
                </a:solidFill>
              </a:rPr>
              <a:t>Терекли-Мектебский</a:t>
            </a:r>
            <a:r>
              <a:rPr lang="ru-RU" dirty="0" smtClean="0">
                <a:solidFill>
                  <a:srgbClr val="FF0000"/>
                </a:solidFill>
              </a:rPr>
              <a:t> филиал Хасавюртовского </a:t>
            </a:r>
            <a:r>
              <a:rPr lang="ru-RU" dirty="0" err="1" smtClean="0">
                <a:solidFill>
                  <a:srgbClr val="FF0000"/>
                </a:solidFill>
              </a:rPr>
              <a:t>педколледжа</a:t>
            </a:r>
            <a:r>
              <a:rPr lang="ru-RU" dirty="0" smtClean="0">
                <a:solidFill>
                  <a:srgbClr val="FF0000"/>
                </a:solidFill>
              </a:rPr>
              <a:t>, присвоена квалификация учитель начальных классов родного языка и литературы в 5-9 классах по специальности преподавание в начальных классах. </a:t>
            </a:r>
            <a:endParaRPr lang="ru-RU" dirty="0"/>
          </a:p>
          <a:p>
            <a:r>
              <a:rPr lang="ru-RU" dirty="0" smtClean="0">
                <a:solidFill>
                  <a:srgbClr val="FF0000"/>
                </a:solidFill>
              </a:rPr>
              <a:t>Место </a:t>
            </a:r>
            <a:r>
              <a:rPr lang="ru-RU" dirty="0">
                <a:solidFill>
                  <a:srgbClr val="FF0000"/>
                </a:solidFill>
              </a:rPr>
              <a:t>работы: </a:t>
            </a:r>
            <a:r>
              <a:rPr lang="ru-RU" dirty="0" smtClean="0"/>
              <a:t>МКОУ «</a:t>
            </a:r>
            <a:r>
              <a:rPr lang="ru-RU" dirty="0" err="1" smtClean="0"/>
              <a:t>Сангишинская</a:t>
            </a:r>
            <a:r>
              <a:rPr lang="ru-RU" dirty="0" smtClean="0"/>
              <a:t> ООШ»</a:t>
            </a:r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Должность: 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1. </a:t>
            </a:r>
            <a:r>
              <a:rPr lang="ru-RU" dirty="0" smtClean="0"/>
              <a:t>учитель </a:t>
            </a:r>
            <a:r>
              <a:rPr lang="ru-RU" dirty="0"/>
              <a:t>русского языка и </a:t>
            </a:r>
            <a:r>
              <a:rPr lang="ru-RU" dirty="0" smtClean="0"/>
              <a:t>литературы,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2. </a:t>
            </a:r>
            <a:r>
              <a:rPr lang="ru-RU" dirty="0" smtClean="0"/>
              <a:t>учитель ногайского языка и литературы.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Педагогический </a:t>
            </a:r>
            <a:r>
              <a:rPr lang="ru-RU" dirty="0">
                <a:solidFill>
                  <a:srgbClr val="FF0000"/>
                </a:solidFill>
              </a:rPr>
              <a:t>стаж работы: </a:t>
            </a:r>
            <a:r>
              <a:rPr lang="ru-RU" dirty="0" smtClean="0"/>
              <a:t>17 лет</a:t>
            </a:r>
          </a:p>
          <a:p>
            <a:pPr marL="0" indent="0">
              <a:buNone/>
            </a:pPr>
            <a:r>
              <a:rPr lang="ru-RU" dirty="0" smtClean="0"/>
              <a:t>В МКОУ «</a:t>
            </a:r>
            <a:r>
              <a:rPr lang="ru-RU" dirty="0" err="1" smtClean="0"/>
              <a:t>Бурумбайская</a:t>
            </a:r>
            <a:r>
              <a:rPr lang="ru-RU" dirty="0" smtClean="0"/>
              <a:t> начальная общеобразовательная школа» 01.11.2003-22.08.2004гг</a:t>
            </a:r>
          </a:p>
          <a:p>
            <a:pPr marL="0" indent="0">
              <a:buNone/>
            </a:pPr>
            <a:r>
              <a:rPr lang="ru-RU" dirty="0" smtClean="0"/>
              <a:t>В МКОУ «</a:t>
            </a:r>
            <a:r>
              <a:rPr lang="ru-RU" dirty="0" err="1" smtClean="0"/>
              <a:t>Новосеребряковская</a:t>
            </a:r>
            <a:r>
              <a:rPr lang="ru-RU" dirty="0" smtClean="0"/>
              <a:t> СОШ</a:t>
            </a:r>
            <a:r>
              <a:rPr lang="ru-RU" smtClean="0"/>
              <a:t>»  </a:t>
            </a:r>
            <a:r>
              <a:rPr lang="ru-RU" smtClean="0"/>
              <a:t>01.09.2004-31.09.2018гг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В МКОУ «</a:t>
            </a:r>
            <a:r>
              <a:rPr lang="ru-RU" dirty="0" err="1" smtClean="0"/>
              <a:t>Сангишинская</a:t>
            </a:r>
            <a:r>
              <a:rPr lang="ru-RU" dirty="0" smtClean="0"/>
              <a:t> ООШ» 01.09.2018-2022гг.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Знакомьтесь, это я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Общие сведения об учителе.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6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468052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88640"/>
            <a:ext cx="4488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53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8640"/>
            <a:ext cx="460851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8640"/>
            <a:ext cx="4579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131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457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68" y="332656"/>
            <a:ext cx="4433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564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" y="260648"/>
            <a:ext cx="454510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7429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20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0648"/>
            <a:ext cx="457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8712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29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Используемые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Разработки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уроков.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План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внеклассной работы.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Разработки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внеклассных мероприятий.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Методическая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77925"/>
            <a:ext cx="4392488" cy="145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26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Проблемное </a:t>
            </a:r>
            <a:r>
              <a:rPr lang="ru-RU" dirty="0"/>
              <a:t>обучение.</a:t>
            </a:r>
          </a:p>
          <a:p>
            <a:r>
              <a:rPr lang="ru-RU" dirty="0" smtClean="0"/>
              <a:t>Игровые </a:t>
            </a:r>
            <a:r>
              <a:rPr lang="ru-RU" dirty="0"/>
              <a:t>технологии.</a:t>
            </a:r>
          </a:p>
          <a:p>
            <a:r>
              <a:rPr lang="ru-RU" dirty="0" err="1" smtClean="0"/>
              <a:t>Здоровьесберегающая</a:t>
            </a:r>
            <a:r>
              <a:rPr lang="ru-RU" dirty="0" smtClean="0"/>
              <a:t> </a:t>
            </a:r>
            <a:r>
              <a:rPr lang="ru-RU" dirty="0"/>
              <a:t>технология.</a:t>
            </a:r>
          </a:p>
          <a:p>
            <a:r>
              <a:rPr lang="ru-RU" dirty="0" smtClean="0"/>
              <a:t>Дифференцированное </a:t>
            </a:r>
            <a:r>
              <a:rPr lang="ru-RU" dirty="0"/>
              <a:t>обучение.</a:t>
            </a:r>
          </a:p>
          <a:p>
            <a:r>
              <a:rPr lang="ru-RU" dirty="0" smtClean="0"/>
              <a:t>Технология </a:t>
            </a:r>
            <a:r>
              <a:rPr lang="ru-RU" dirty="0"/>
              <a:t>критического мышления.</a:t>
            </a:r>
          </a:p>
          <a:p>
            <a:r>
              <a:rPr lang="ru-RU" dirty="0" smtClean="0"/>
              <a:t>Информационно-коммуникативная </a:t>
            </a:r>
            <a:r>
              <a:rPr lang="ru-RU" dirty="0"/>
              <a:t>технология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Используемые образовательные технологии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99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963013"/>
              </p:ext>
            </p:extLst>
          </p:nvPr>
        </p:nvGraphicFramePr>
        <p:xfrm>
          <a:off x="250825" y="1412875"/>
          <a:ext cx="8425631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Ногайский язык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Ногай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язувшылардынъ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шыгармаларында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кавга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темасы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Ногайская литература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Суьйим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мени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бийлеген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«Повторение пройденного об имени числительном»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Ногайская литература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КВН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язывшулардынъ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творчествосы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Ногайская литература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Урок- игра «Ах,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кызыклы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аьриплер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Ногайская литература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урок «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Ногайымнынъ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байлыгы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Ногайская литература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«Поэзия очищает человека», посвященное 90-летию Фазу Алиевой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Ногайский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язык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Флешмоб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«Чтение любимых стихов Фазу Алиевой о Родине»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5-9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«Комплексный анализ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текста» (подготовка к ОГЭ)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«Составное глагольное сказуемое»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«СПП с несколькими придаточными»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.2. Разработки уроков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404835"/>
              </p:ext>
            </p:extLst>
          </p:nvPr>
        </p:nvGraphicFramePr>
        <p:xfrm>
          <a:off x="323528" y="1700808"/>
          <a:ext cx="8568952" cy="3086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 работы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Дата проведения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2952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одаренными и мотивированными детьми (согласно плану)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постоянно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со слабоуспевающими учащимися (согласно плану)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постоянно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Проведение школьной олимпиады по русскому языку и литературе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октябрь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районной олимпиаде по русскому языку и литературе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Ноябрь-декабрь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Участие в различных конкурсах, смотрах, конференциях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течение года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Проведение недели русского языка и литературы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Участие в конкурсе юных чтецов  «Живая классика»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5275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.3. План внеклассной работы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49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Штрихи к портрету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748223" cy="478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401" y="1306019"/>
            <a:ext cx="3857625" cy="586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6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9609"/>
            <a:ext cx="5976664" cy="6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836712"/>
            <a:ext cx="4374232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учительское кредо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267744"/>
            <a:ext cx="49502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Посредственный </a:t>
            </a:r>
            <a:r>
              <a:rPr lang="ru-RU" dirty="0"/>
              <a:t>учитель излагает, </a:t>
            </a:r>
          </a:p>
          <a:p>
            <a:r>
              <a:rPr lang="ru-RU" dirty="0"/>
              <a:t>                     Хороший учитель объясняет, </a:t>
            </a:r>
          </a:p>
          <a:p>
            <a:r>
              <a:rPr lang="ru-RU" dirty="0"/>
              <a:t>                     Выдающийся учитель показывает, </a:t>
            </a:r>
          </a:p>
          <a:p>
            <a:r>
              <a:rPr lang="ru-RU" dirty="0"/>
              <a:t>                     Великий учитель вдохновляет. </a:t>
            </a:r>
          </a:p>
          <a:p>
            <a:r>
              <a:rPr lang="ru-RU" dirty="0"/>
              <a:t>                                                         Уильям Уорд </a:t>
            </a:r>
          </a:p>
        </p:txBody>
      </p:sp>
    </p:spTree>
    <p:extLst>
      <p:ext uri="{BB962C8B-B14F-4D97-AF65-F5344CB8AC3E}">
        <p14:creationId xmlns:p14="http://schemas.microsoft.com/office/powerpoint/2010/main" val="40524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стремления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132856"/>
            <a:ext cx="734481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62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59832" y="1268760"/>
            <a:ext cx="5904656" cy="118558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Учитель живет до тех пор, пока учится; как только он перестает учиться, в нем умирает </a:t>
            </a:r>
            <a:r>
              <a:rPr lang="ru-RU" dirty="0" smtClean="0"/>
              <a:t>учитель        </a:t>
            </a:r>
            <a:r>
              <a:rPr lang="ru-RU" dirty="0" err="1" smtClean="0"/>
              <a:t>К.Ушинский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Научно-методическая деятельность.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426017"/>
            <a:ext cx="6552728" cy="309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Индивидуальный план профессионального развития.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Тема работы по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самообразованию.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План 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работы с одаренными </a:t>
            </a: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детьми.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4.    План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работы со слабоуспевающими детьми.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5.    Курсы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повышения квалификации.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 startAt="7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Достижения моих учеников.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 startAt="7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Мои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публикации.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568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2.1. Индивидуальный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план </a:t>
            </a:r>
            <a:r>
              <a:rPr lang="ru-RU" sz="24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профессионального развития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99288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16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420888"/>
            <a:ext cx="8496944" cy="38164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современных педагогических технологий на уроках русского языка и литературы в период перехода на ФГОС нового поколения»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свой теоретический, научно-методический уровень, профессиональное мастерство и компетентность как учителя русского языка и литературы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60648"/>
            <a:ext cx="9036496" cy="12961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 Тема работы 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самообразованию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35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1823</TotalTime>
  <Words>898</Words>
  <Application>Microsoft Office PowerPoint</Application>
  <PresentationFormat>Экран (4:3)</PresentationFormat>
  <Paragraphs>172</Paragraphs>
  <Slides>38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Calibri</vt:lpstr>
      <vt:lpstr>Candara</vt:lpstr>
      <vt:lpstr>Symbol</vt:lpstr>
      <vt:lpstr>Times New Roman</vt:lpstr>
      <vt:lpstr>Волна</vt:lpstr>
      <vt:lpstr>      Муниципальное казенное общеобразовательное учреждение «Сангишинская основная общеобразовательная школа» Портфолио учителя родного (ногайского) языка и литературы Курбановой Асият Азимагомедовны</vt:lpstr>
      <vt:lpstr>Содержание портфолио</vt:lpstr>
      <vt:lpstr>1. Знакомьтесь, это я 1.1. Общие сведения об учителе.</vt:lpstr>
      <vt:lpstr>Штрихи к портрету</vt:lpstr>
      <vt:lpstr>Мое учительское кредо</vt:lpstr>
      <vt:lpstr>Мои стремления</vt:lpstr>
      <vt:lpstr>  2. Научно-методическая деятельность.   </vt:lpstr>
      <vt:lpstr> 2.1. Индивидуальный план  профессионального развития </vt:lpstr>
      <vt:lpstr>2.2. Тема работы  по самообразованию</vt:lpstr>
      <vt:lpstr>2.2. Тема работы по  самообразованию</vt:lpstr>
      <vt:lpstr> 2.3. План работы с одаренными детьми В каждом ребёнке  - солнце,  только дайте ему светить. Ш. Амонашвили</vt:lpstr>
      <vt:lpstr>2.4. План работы  со слабоуспевающими детьми</vt:lpstr>
      <vt:lpstr>Презентация PowerPoint</vt:lpstr>
      <vt:lpstr>Презентация PowerPoint</vt:lpstr>
      <vt:lpstr>3.1. Курсы повышения квалификации</vt:lpstr>
      <vt:lpstr>Презентация PowerPoint</vt:lpstr>
      <vt:lpstr>Презентация PowerPoint</vt:lpstr>
      <vt:lpstr>Презентация PowerPoint</vt:lpstr>
      <vt:lpstr>4. Достижения моих учеников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5. Мои достижения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6. Методическая работа </vt:lpstr>
      <vt:lpstr>6.1. Используемые образовательные технологии</vt:lpstr>
      <vt:lpstr>6.2. Разработки уроков</vt:lpstr>
      <vt:lpstr>6.3. План внеклассной работы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Чувашскомайнская средняя общеобразовательная школа Алексеевского муниципального района Республики Татарстан  Портфолио  учителя русского языка и литературы Горбуновой Надежды Анатольевны</dc:title>
  <dc:creator>надежда</dc:creator>
  <cp:lastModifiedBy>Пользователь</cp:lastModifiedBy>
  <cp:revision>129</cp:revision>
  <dcterms:created xsi:type="dcterms:W3CDTF">2014-12-05T09:18:41Z</dcterms:created>
  <dcterms:modified xsi:type="dcterms:W3CDTF">2022-03-12T18:58:44Z</dcterms:modified>
</cp:coreProperties>
</file>