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notesMasterIdLst>
    <p:notesMasterId r:id="rId15"/>
  </p:notesMasterIdLst>
  <p:sldIdLst>
    <p:sldId id="275" r:id="rId2"/>
    <p:sldId id="259" r:id="rId3"/>
    <p:sldId id="294" r:id="rId4"/>
    <p:sldId id="306" r:id="rId5"/>
    <p:sldId id="307" r:id="rId6"/>
    <p:sldId id="308" r:id="rId7"/>
    <p:sldId id="261" r:id="rId8"/>
    <p:sldId id="263" r:id="rId9"/>
    <p:sldId id="309" r:id="rId10"/>
    <p:sldId id="303" r:id="rId11"/>
    <p:sldId id="311" r:id="rId12"/>
    <p:sldId id="304" r:id="rId13"/>
    <p:sldId id="256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  <a:srgbClr val="C49B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6" autoAdjust="0"/>
    <p:restoredTop sz="94660"/>
  </p:normalViewPr>
  <p:slideViewPr>
    <p:cSldViewPr>
      <p:cViewPr varScale="1">
        <p:scale>
          <a:sx n="68" d="100"/>
          <a:sy n="68" d="100"/>
        </p:scale>
        <p:origin x="1338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0F9CC1-E32E-454D-AB9D-B2925F1BAE8F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320B83-1C48-4FBA-A1DB-B822B0735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688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20B83-1C48-4FBA-A1DB-B822B0735B7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192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20B83-1C48-4FBA-A1DB-B822B0735B7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192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20B83-1C48-4FBA-A1DB-B822B0735B7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1927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20B83-1C48-4FBA-A1DB-B822B0735B7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192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159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712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586286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7216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4971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3618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6978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481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524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963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408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986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719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325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644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858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499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avatars.mds.yandex.net/get-zen_doc/41204/pub_5c68f78631fe3800ae848664_5c68fff49a88e300b003ff29/scale_1200" TargetMode="External"/><Relationship Id="rId2" Type="http://schemas.openxmlformats.org/officeDocument/2006/relationships/hyperlink" Target="https://avatars.mds.yandex.net/get-pdb/1630840/9dd99d7d-6b50-4799-ab5b-235793b6bc05/s1200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yrillitsa.ru/wp-content/uploads/2017/08/Vladimir-Makovsky-Knuckles.jpg" TargetMode="External"/><Relationship Id="rId5" Type="http://schemas.openxmlformats.org/officeDocument/2006/relationships/hyperlink" Target="https://im0-tub-ru.yandex.net/i?id=0467818c5e6a16acb7082fa4dff22e78&amp;n=13" TargetMode="External"/><Relationship Id="rId4" Type="http://schemas.openxmlformats.org/officeDocument/2006/relationships/hyperlink" Target="https://img0.liveinternet.ru/images/attach/c/9/126/450/126450502__4_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124744"/>
            <a:ext cx="8136904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Segoe Print" panose="02000600000000000000" pitchFamily="2" charset="0"/>
                <a:cs typeface="Times New Roman" panose="02020603050405020304" pitchFamily="18" charset="0"/>
              </a:rPr>
              <a:t>ПРЕЗЕНТАЦИЯ </a:t>
            </a:r>
          </a:p>
          <a:p>
            <a:pPr algn="ctr"/>
            <a:r>
              <a:rPr lang="ru-RU" sz="2800" dirty="0">
                <a:latin typeface="Segoe Print" panose="02000600000000000000" pitchFamily="2" charset="0"/>
                <a:cs typeface="Times New Roman" panose="02020603050405020304" pitchFamily="18" charset="0"/>
              </a:rPr>
              <a:t>к уроку родного(русского) языка  во 3 классе</a:t>
            </a:r>
          </a:p>
          <a:p>
            <a:pPr algn="ctr"/>
            <a:endParaRPr lang="ru-RU" sz="2800" dirty="0">
              <a:latin typeface="Segoe Print" panose="02000600000000000000" pitchFamily="2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rgbClr val="C00000"/>
              </a:solidFill>
              <a:latin typeface="Segoe Print" panose="02000600000000000000" pitchFamily="2" charset="0"/>
            </a:endParaRPr>
          </a:p>
          <a:p>
            <a:pPr algn="ctr"/>
            <a:r>
              <a:rPr lang="ru-RU" sz="4400" dirty="0">
                <a:solidFill>
                  <a:srgbClr val="C00000"/>
                </a:solidFill>
                <a:latin typeface="Segoe Print" panose="02000600000000000000" pitchFamily="2" charset="0"/>
              </a:rPr>
              <a:t>Если хорошие щи, так другой пищи не ищи. 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4932040" y="4653136"/>
            <a:ext cx="40324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</a:t>
            </a:r>
          </a:p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МКОУ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Сангишинская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ООШ»</a:t>
            </a:r>
          </a:p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Касимова К.Ю</a:t>
            </a:r>
          </a:p>
        </p:txBody>
      </p:sp>
    </p:spTree>
    <p:extLst>
      <p:ext uri="{BB962C8B-B14F-4D97-AF65-F5344CB8AC3E}">
        <p14:creationId xmlns:p14="http://schemas.microsoft.com/office/powerpoint/2010/main" val="13378738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32656"/>
            <a:ext cx="9036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Segoe Print" panose="02000600000000000000" pitchFamily="2" charset="0"/>
              </a:rPr>
              <a:t>Работа в группах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18710" y="1040542"/>
            <a:ext cx="8001762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Прочтите пословицы. Попробуйте их объяснить. В какой ситуации её будет уместно употребить?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Segoe Print" panose="02000600000000000000" pitchFamily="2" charset="0"/>
              </a:rPr>
              <a:t> 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18710" y="1844824"/>
            <a:ext cx="821778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400" b="1" dirty="0">
                <a:solidFill>
                  <a:srgbClr val="FF00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Голодному Федоту любые щи в охоту.</a:t>
            </a:r>
          </a:p>
          <a:p>
            <a:pPr algn="ctr">
              <a:lnSpc>
                <a:spcPct val="200000"/>
              </a:lnSpc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Без капусты щи не густы.</a:t>
            </a:r>
          </a:p>
          <a:p>
            <a:pPr algn="ctr">
              <a:lnSpc>
                <a:spcPct val="200000"/>
              </a:lnSpc>
            </a:pPr>
            <a:r>
              <a:rPr lang="ru-RU" sz="2400" b="1" dirty="0">
                <a:solidFill>
                  <a:srgbClr val="00B05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Не вырастишь овощей – не сваришь и щей.</a:t>
            </a:r>
          </a:p>
          <a:p>
            <a:pPr algn="ctr">
              <a:lnSpc>
                <a:spcPct val="200000"/>
              </a:lnSpc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Если хорошие щи, так другой пищи не ищи. </a:t>
            </a:r>
          </a:p>
          <a:p>
            <a:pPr algn="ctr">
              <a:lnSpc>
                <a:spcPct val="200000"/>
              </a:lnSpc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889273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32656"/>
            <a:ext cx="9036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Segoe Print" panose="02000600000000000000" pitchFamily="2" charset="0"/>
              </a:rPr>
              <a:t>Составь скороговорку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391" y="1124744"/>
            <a:ext cx="878497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3200" b="1" dirty="0">
                <a:latin typeface="Segoe Print" panose="02000600000000000000" pitchFamily="2" charset="0"/>
                <a:cs typeface="Times New Roman" panose="02020603050405020304" pitchFamily="18" charset="0"/>
              </a:rPr>
              <a:t>окрошка, покрошить, укроп,</a:t>
            </a:r>
          </a:p>
          <a:p>
            <a:pPr algn="ctr">
              <a:lnSpc>
                <a:spcPct val="200000"/>
              </a:lnSpc>
            </a:pPr>
            <a:r>
              <a:rPr lang="ru-RU" sz="3200" b="1" dirty="0">
                <a:latin typeface="Segoe Print" panose="02000600000000000000" pitchFamily="2" charset="0"/>
                <a:cs typeface="Times New Roman" panose="02020603050405020304" pitchFamily="18" charset="0"/>
              </a:rPr>
              <a:t> крошка, Трошка, картошка</a:t>
            </a:r>
          </a:p>
          <a:p>
            <a:pPr algn="ctr">
              <a:lnSpc>
                <a:spcPct val="200000"/>
              </a:lnSpc>
            </a:pPr>
            <a:endParaRPr lang="ru-RU" sz="2400" dirty="0"/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709693" y="1617804"/>
            <a:ext cx="7671102" cy="1814646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Segoe Print" panose="02000600000000000000" pitchFamily="2" charset="0"/>
              </a:rPr>
              <a:t>Крошка Трошка покрошил в окрошку укроп и картошку.</a:t>
            </a:r>
          </a:p>
        </p:txBody>
      </p:sp>
    </p:spTree>
    <p:extLst>
      <p:ext uri="{BB962C8B-B14F-4D97-AF65-F5344CB8AC3E}">
        <p14:creationId xmlns:p14="http://schemas.microsoft.com/office/powerpoint/2010/main" val="39822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095981"/>
            <a:ext cx="89644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  <a:latin typeface="Segoe Print" panose="02000600000000000000" pitchFamily="2" charset="0"/>
              </a:rPr>
              <a:t>СПАСИБО </a:t>
            </a:r>
          </a:p>
          <a:p>
            <a:pPr algn="ctr"/>
            <a:r>
              <a:rPr lang="ru-RU" sz="4400" b="1" dirty="0">
                <a:solidFill>
                  <a:srgbClr val="C00000"/>
                </a:solidFill>
                <a:latin typeface="Segoe Print" panose="02000600000000000000" pitchFamily="2" charset="0"/>
              </a:rPr>
              <a:t>ЗА ВНИМАНИЕ!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41165917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39552" y="548680"/>
            <a:ext cx="8424936" cy="109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  <a:latin typeface="Segoe Print" panose="02000600000000000000" pitchFamily="2" charset="0"/>
              </a:rPr>
              <a:t>Использованные ресурсы: </a:t>
            </a:r>
          </a:p>
          <a:p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https://avatars.mds.yandex.net/get-pdb/1630840/9dd99d7d-6b50-4799-ab5b-235793b6bc05/s1200</a:t>
            </a: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https://avatars.mds.yandex.net/get-zen_doc/41204/pub_5c68f78631fe3800ae848664_5c68fff49a88e300b003ff29/scale_1200</a:t>
            </a: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https://img0.liveinternet.ru/images/attach/c/9/126/450/126450502__4_.png</a:t>
            </a: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https://im0-tub-ru.yandex.net/i?id=0467818c5e6a16acb7082fa4dff22e78&amp;n=13</a:t>
            </a: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rgbClr val="C00000"/>
              </a:solidFill>
              <a:latin typeface="Segoe Print" panose="02000600000000000000" pitchFamily="2" charset="0"/>
            </a:endParaRPr>
          </a:p>
          <a:p>
            <a:pPr algn="ctr"/>
            <a:endParaRPr lang="ru-RU" sz="2400" b="1" dirty="0">
              <a:solidFill>
                <a:srgbClr val="C00000"/>
              </a:solidFill>
              <a:hlinkClick r:id="rId6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9373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4986" y="64547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Segoe Print" panose="02000600000000000000" pitchFamily="2" charset="0"/>
              </a:rPr>
              <a:t>Разгадай ребусы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2489284" y="5157192"/>
            <a:ext cx="6660232" cy="949905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rgbClr val="C00000"/>
                </a:solidFill>
                <a:latin typeface="Segoe Print" panose="02000600000000000000" pitchFamily="2" charset="0"/>
              </a:rPr>
              <a:t>Что объединяет эти слова?</a:t>
            </a:r>
          </a:p>
        </p:txBody>
      </p:sp>
      <p:pic>
        <p:nvPicPr>
          <p:cNvPr id="2" name="Picture 2" descr="ребус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408" y="1180622"/>
            <a:ext cx="122413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ребус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324" y="1188440"/>
            <a:ext cx="122413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ребус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43" y="1240094"/>
            <a:ext cx="1905000" cy="11811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ребусы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966"/>
          <a:stretch/>
        </p:blipFill>
        <p:spPr bwMode="auto">
          <a:xfrm>
            <a:off x="2299237" y="918187"/>
            <a:ext cx="238125" cy="438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ребусы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966"/>
          <a:stretch/>
        </p:blipFill>
        <p:spPr bwMode="auto">
          <a:xfrm>
            <a:off x="2051720" y="918188"/>
            <a:ext cx="238125" cy="438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ребусы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6819" y="1240094"/>
            <a:ext cx="1905000" cy="16573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ребусы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966"/>
          <a:stretch/>
        </p:blipFill>
        <p:spPr bwMode="auto">
          <a:xfrm>
            <a:off x="6403870" y="1240094"/>
            <a:ext cx="238125" cy="438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6" t="34380" r="20909" b="32810"/>
          <a:stretch/>
        </p:blipFill>
        <p:spPr bwMode="auto">
          <a:xfrm>
            <a:off x="1577614" y="2991507"/>
            <a:ext cx="4826256" cy="15436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418299" y="2390118"/>
            <a:ext cx="2687846" cy="474952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rgbClr val="C00000"/>
                </a:solidFill>
                <a:latin typeface="Segoe Print" panose="02000600000000000000" pitchFamily="2" charset="0"/>
              </a:rPr>
              <a:t>БОРЩ</a:t>
            </a: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6666818" y="2974935"/>
            <a:ext cx="2477181" cy="474952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rgbClr val="C00000"/>
                </a:solidFill>
                <a:latin typeface="Segoe Print" panose="02000600000000000000" pitchFamily="2" charset="0"/>
              </a:rPr>
              <a:t>УХА</a:t>
            </a: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489285" y="4555595"/>
            <a:ext cx="2730788" cy="474952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rgbClr val="C00000"/>
                </a:solidFill>
                <a:latin typeface="Segoe Print" panose="02000600000000000000" pitchFamily="2" charset="0"/>
              </a:rPr>
              <a:t>СОЛЯНКА</a:t>
            </a:r>
          </a:p>
        </p:txBody>
      </p:sp>
    </p:spTree>
    <p:extLst>
      <p:ext uri="{BB962C8B-B14F-4D97-AF65-F5344CB8AC3E}">
        <p14:creationId xmlns:p14="http://schemas.microsoft.com/office/powerpoint/2010/main" val="3529382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1" animBg="1"/>
      <p:bldP spid="21" grpId="1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4986" y="418490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Segoe Print" panose="02000600000000000000" pitchFamily="2" charset="0"/>
              </a:rPr>
              <a:t>Прочти текст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99592" y="1268760"/>
            <a:ext cx="74362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Segoe Print" panose="02000600000000000000" pitchFamily="2" charset="0"/>
              </a:rPr>
              <a:t>         </a:t>
            </a:r>
            <a:r>
              <a:rPr lang="ru-RU" sz="2000" b="1" dirty="0">
                <a:latin typeface="Segoe Print" panose="02000600000000000000" pitchFamily="2" charset="0"/>
              </a:rPr>
              <a:t>Обычно обед состоит из трёх блюд. Первым блюдом могут быть щи, борщ, рассольник, солянка, окрошка, свекольник, уха. В старину не употребляли слово «суп», оно появилось в русском языке в 18 веке. Раньше жидкую пищу, которую ели ложкой называли </a:t>
            </a:r>
            <a:r>
              <a:rPr lang="ru-RU" sz="2000" b="1" dirty="0">
                <a:solidFill>
                  <a:srgbClr val="FF0000"/>
                </a:solidFill>
                <a:latin typeface="Segoe Print" panose="02000600000000000000" pitchFamily="2" charset="0"/>
              </a:rPr>
              <a:t>ПОХЛЁБКОЙ</a:t>
            </a:r>
            <a:r>
              <a:rPr lang="ru-RU" sz="2000" b="1" dirty="0">
                <a:latin typeface="Segoe Print" panose="02000600000000000000" pitchFamily="2" charset="0"/>
              </a:rPr>
              <a:t>. Это слово образовано от слова 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Segoe Print" panose="02000600000000000000" pitchFamily="2" charset="0"/>
              </a:rPr>
              <a:t>ХЛЕБАТЬ</a:t>
            </a:r>
            <a:r>
              <a:rPr lang="ru-RU" sz="2000" b="1" dirty="0">
                <a:latin typeface="Segoe Print" panose="02000600000000000000" pitchFamily="2" charset="0"/>
              </a:rPr>
              <a:t> ( есть что-то жидкое, черпая ложкой). </a:t>
            </a:r>
          </a:p>
          <a:p>
            <a:pPr algn="ctr"/>
            <a:r>
              <a:rPr lang="ru-RU" sz="2000" b="1" dirty="0">
                <a:latin typeface="Segoe Print" panose="02000600000000000000" pitchFamily="2" charset="0"/>
              </a:rPr>
              <a:t>                   Старейшая похлёбка – </a:t>
            </a:r>
            <a:r>
              <a:rPr lang="ru-RU" sz="2000" b="1" dirty="0">
                <a:solidFill>
                  <a:srgbClr val="FF0000"/>
                </a:solidFill>
                <a:latin typeface="Segoe Print" panose="02000600000000000000" pitchFamily="2" charset="0"/>
              </a:rPr>
              <a:t>РЕПНЯ.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63888" y="5445224"/>
            <a:ext cx="540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bg1"/>
                </a:solidFill>
              </a:rPr>
              <a:t>Догадайтесь, из чего её готовили? </a:t>
            </a:r>
          </a:p>
          <a:p>
            <a:endParaRPr lang="ru-RU" dirty="0"/>
          </a:p>
        </p:txBody>
      </p:sp>
      <p:pic>
        <p:nvPicPr>
          <p:cNvPr id="2052" name="Picture 4" descr="https://avatars.mds.yandex.net/get-zen_doc/41204/pub_5c68f78631fe3800ae848664_5c68fff49a88e300b003ff29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47273"/>
            <a:ext cx="2952328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31840" y="4131082"/>
            <a:ext cx="58326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Segoe Print" panose="02000600000000000000" pitchFamily="2" charset="0"/>
              </a:rPr>
              <a:t>Репу  варили, толкли и смешивали с водой. Когда в России появился картофель, кушанье из репы постепенно перестали употреблять, и сегодня оно забыто.</a:t>
            </a:r>
            <a:endParaRPr lang="ru-RU" b="1" dirty="0">
              <a:solidFill>
                <a:srgbClr val="FF0000"/>
              </a:solidFill>
              <a:latin typeface="Segoe Print" panose="02000600000000000000" pitchFamily="2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89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4986" y="418490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Segoe Print" panose="02000600000000000000" pitchFamily="2" charset="0"/>
              </a:rPr>
              <a:t>Прочти текст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435" y="1340768"/>
            <a:ext cx="74362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Segoe Print" panose="02000600000000000000" pitchFamily="2" charset="0"/>
              </a:rPr>
              <a:t>Ещё одним старинным русским жидким кушаньем была </a:t>
            </a:r>
            <a:r>
              <a:rPr lang="ru-RU" sz="2000" b="1" dirty="0">
                <a:solidFill>
                  <a:srgbClr val="FF0000"/>
                </a:solidFill>
                <a:latin typeface="Segoe Print" panose="02000600000000000000" pitchFamily="2" charset="0"/>
              </a:rPr>
              <a:t>ТЮРЯ. </a:t>
            </a:r>
            <a:r>
              <a:rPr lang="ru-RU" sz="2000" b="1" dirty="0">
                <a:latin typeface="Segoe Print" panose="02000600000000000000" pitchFamily="2" charset="0"/>
              </a:rPr>
              <a:t>Это хлеб или сухари, покрошенные в воду с солью и заправленные растительным маслом. Белый хлеб, покрошенный в молоко, называли </a:t>
            </a:r>
            <a:r>
              <a:rPr lang="ru-RU" sz="2000" b="1" dirty="0">
                <a:solidFill>
                  <a:srgbClr val="FF0000"/>
                </a:solidFill>
                <a:latin typeface="Segoe Print" panose="02000600000000000000" pitchFamily="2" charset="0"/>
              </a:rPr>
              <a:t>ТЮРЕЙ.</a:t>
            </a:r>
          </a:p>
        </p:txBody>
      </p:sp>
      <p:pic>
        <p:nvPicPr>
          <p:cNvPr id="4098" name="Picture 2" descr="https://sun9-71.userapi.com/c857532/v857532034/d0d94/brU9z6JPwsc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1" t="24711" r="3037" b="58253"/>
          <a:stretch/>
        </p:blipFill>
        <p:spPr bwMode="auto">
          <a:xfrm>
            <a:off x="2195736" y="2971984"/>
            <a:ext cx="5472608" cy="2088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8953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4986" y="95110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Segoe Print" panose="02000600000000000000" pitchFamily="2" charset="0"/>
              </a:rPr>
              <a:t>Прочти текст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23928" y="5517232"/>
            <a:ext cx="47341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Segoe Print" panose="02000600000000000000" pitchFamily="2" charset="0"/>
              </a:rPr>
              <a:t>Что такое коромысло?</a:t>
            </a:r>
          </a:p>
        </p:txBody>
      </p:sp>
      <p:pic>
        <p:nvPicPr>
          <p:cNvPr id="4098" name="Picture 2" descr="https://sun9-71.userapi.com/c857532/v857532034/d0d94/brU9z6JPwsc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32000" contras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51" t="57174" r="5566" b="20334"/>
          <a:stretch/>
        </p:blipFill>
        <p:spPr bwMode="auto">
          <a:xfrm>
            <a:off x="827584" y="802996"/>
            <a:ext cx="7261099" cy="3607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sun9-51.userapi.com/c855620/v855620034/14c46c/YPF17XMSnms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4" t="74422" r="8501" b="6630"/>
          <a:stretch/>
        </p:blipFill>
        <p:spPr bwMode="auto">
          <a:xfrm>
            <a:off x="22951" y="4410148"/>
            <a:ext cx="4117001" cy="24478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3923928" y="4797152"/>
            <a:ext cx="5225588" cy="1309945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Segoe Print" panose="02000600000000000000" pitchFamily="2" charset="0"/>
            </a:endParaRPr>
          </a:p>
          <a:p>
            <a:pPr algn="ctr"/>
            <a:r>
              <a:rPr lang="ru-RU" sz="2000" b="1" dirty="0">
                <a:solidFill>
                  <a:schemeClr val="tx1"/>
                </a:solidFill>
                <a:latin typeface="Segoe Print" panose="02000600000000000000" pitchFamily="2" charset="0"/>
              </a:rPr>
              <a:t>КОРОМЫСЛО -род деревянной дуги с зарубками или крючками на концах для переноски ведер.</a:t>
            </a:r>
          </a:p>
          <a:p>
            <a:pPr algn="ctr"/>
            <a:endParaRPr lang="ru-RU" sz="2200" b="1" dirty="0">
              <a:solidFill>
                <a:srgbClr val="C00000"/>
              </a:solidFill>
              <a:latin typeface="Segoe Print" panose="02000600000000000000" pitchFamily="2" charset="0"/>
            </a:endParaRPr>
          </a:p>
        </p:txBody>
      </p:sp>
      <p:pic>
        <p:nvPicPr>
          <p:cNvPr id="5124" name="Picture 4" descr="https://img0.liveinternet.ru/images/attach/c/9/126/450/126450502__4_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202302"/>
            <a:ext cx="2664079" cy="3607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186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4986" y="95110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Segoe Print" panose="02000600000000000000" pitchFamily="2" charset="0"/>
              </a:rPr>
              <a:t>Прочти текст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01763" y="5517232"/>
            <a:ext cx="47341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Segoe Print" panose="02000600000000000000" pitchFamily="2" charset="0"/>
              </a:rPr>
              <a:t>Что такое кадушка?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3013202" y="4608003"/>
            <a:ext cx="5621668" cy="1944215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900" b="1" dirty="0">
              <a:solidFill>
                <a:schemeClr val="tx1"/>
              </a:solidFill>
              <a:latin typeface="Segoe Print" panose="02000600000000000000" pitchFamily="2" charset="0"/>
            </a:endParaRPr>
          </a:p>
          <a:p>
            <a:pPr algn="ctr"/>
            <a:r>
              <a:rPr lang="ru-RU" sz="1900" b="1" dirty="0">
                <a:solidFill>
                  <a:schemeClr val="tx1"/>
                </a:solidFill>
                <a:latin typeface="Segoe Print" panose="02000600000000000000" pitchFamily="2" charset="0"/>
              </a:rPr>
              <a:t>КАДУШКА - </a:t>
            </a:r>
            <a:r>
              <a:rPr lang="ru-RU" sz="1900" dirty="0">
                <a:solidFill>
                  <a:schemeClr val="tx1"/>
                </a:solidFill>
                <a:latin typeface="Segoe Print" panose="02000600000000000000" pitchFamily="2" charset="0"/>
              </a:rPr>
              <a:t>маленькая кадка или емкость цилиндрической формы, сделанная из деревянных клепок (дощечек) и обтянутая металлическими или деревянными обручами</a:t>
            </a:r>
            <a:r>
              <a:rPr lang="ru-RU" sz="1900" b="1" dirty="0">
                <a:solidFill>
                  <a:schemeClr val="tx1"/>
                </a:solidFill>
                <a:latin typeface="Segoe Print" panose="02000600000000000000" pitchFamily="2" charset="0"/>
              </a:rPr>
              <a:t> .</a:t>
            </a:r>
          </a:p>
          <a:p>
            <a:pPr algn="ctr"/>
            <a:endParaRPr lang="ru-RU" sz="2200" b="1" dirty="0">
              <a:solidFill>
                <a:srgbClr val="C00000"/>
              </a:solidFill>
              <a:latin typeface="Segoe Print" panose="02000600000000000000" pitchFamily="2" charset="0"/>
            </a:endParaRPr>
          </a:p>
        </p:txBody>
      </p:sp>
      <p:pic>
        <p:nvPicPr>
          <p:cNvPr id="8" name="Picture 2" descr="https://sun9-51.userapi.com/c855620/v855620034/14c46c/YPF17XMSnm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67" t="2177" b="55662"/>
          <a:stretch/>
        </p:blipFill>
        <p:spPr bwMode="auto">
          <a:xfrm>
            <a:off x="724934" y="787863"/>
            <a:ext cx="7375457" cy="34991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im0-tub-ru.yandex.net/i?id=0467818c5e6a16acb7082fa4dff22e78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02223"/>
            <a:ext cx="2736304" cy="25557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228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08520" y="289299"/>
            <a:ext cx="91450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Segoe Print" panose="02000600000000000000" pitchFamily="2" charset="0"/>
              </a:rPr>
              <a:t>Задание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66727" y="856356"/>
            <a:ext cx="828092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AutoNum type="arabicPeriod"/>
            </a:pPr>
            <a:r>
              <a:rPr lang="ru-RU" sz="2400" b="1" dirty="0">
                <a:latin typeface="Segoe Print" panose="02000600000000000000" pitchFamily="2" charset="0"/>
                <a:cs typeface="Times New Roman" panose="02020603050405020304" pitchFamily="18" charset="0"/>
              </a:rPr>
              <a:t>Выпиши предложение, в котором хозяйка объясняет, как приготовить похлёбку.</a:t>
            </a:r>
          </a:p>
          <a:p>
            <a:pPr marL="457200" indent="-457200" algn="ctr">
              <a:buAutoNum type="arabicPeriod"/>
            </a:pPr>
            <a:endParaRPr lang="ru-RU" sz="2400" b="1" dirty="0">
              <a:latin typeface="Segoe Print" panose="02000600000000000000" pitchFamily="2" charset="0"/>
              <a:cs typeface="Times New Roman" panose="02020603050405020304" pitchFamily="18" charset="0"/>
            </a:endParaRPr>
          </a:p>
          <a:p>
            <a:pPr marL="457200" indent="-457200" algn="ctr">
              <a:buAutoNum type="arabicPeriod"/>
            </a:pPr>
            <a:endParaRPr lang="ru-RU" sz="2400" b="1" dirty="0">
              <a:latin typeface="Segoe Print" panose="02000600000000000000" pitchFamily="2" charset="0"/>
              <a:cs typeface="Times New Roman" panose="02020603050405020304" pitchFamily="18" charset="0"/>
            </a:endParaRPr>
          </a:p>
          <a:p>
            <a:pPr marL="457200" indent="-457200" algn="ctr">
              <a:buAutoNum type="arabicPeriod"/>
            </a:pPr>
            <a:endParaRPr lang="ru-RU" sz="2400" b="1" dirty="0">
              <a:latin typeface="Segoe Print" panose="02000600000000000000" pitchFamily="2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atin typeface="Segoe Print" panose="02000600000000000000" pitchFamily="2" charset="0"/>
                <a:cs typeface="Times New Roman" panose="02020603050405020304" pitchFamily="18" charset="0"/>
              </a:rPr>
              <a:t>2. Объясни значения выделенных слов.</a:t>
            </a:r>
          </a:p>
          <a:p>
            <a:pPr algn="ctr"/>
            <a:endParaRPr lang="ru-RU" sz="2400" b="1" dirty="0">
              <a:latin typeface="Segoe Print" panose="02000600000000000000" pitchFamily="2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РАЗБОЛТАЛ, ВОРОТИЛИСЬ, ПОЧЁМ (знаю).</a:t>
            </a:r>
          </a:p>
          <a:p>
            <a:pPr algn="ctr"/>
            <a:endParaRPr lang="ru-RU" sz="2400" b="1" dirty="0">
              <a:solidFill>
                <a:srgbClr val="FF0000"/>
              </a:solidFill>
              <a:latin typeface="Segoe Print" panose="02000600000000000000" pitchFamily="2" charset="0"/>
              <a:cs typeface="Times New Roman" panose="02020603050405020304" pitchFamily="18" charset="0"/>
            </a:endParaRPr>
          </a:p>
          <a:p>
            <a:pPr algn="r"/>
            <a:r>
              <a:rPr lang="ru-RU" sz="2400" b="1" dirty="0">
                <a:latin typeface="Segoe Print" panose="02000600000000000000" pitchFamily="2" charset="0"/>
                <a:cs typeface="Times New Roman" panose="02020603050405020304" pitchFamily="18" charset="0"/>
              </a:rPr>
              <a:t>3. В русском языке есть слово СТРЯПАТЬ, что означает «готовить (варить, жарить)                                  кушанье». Найди в тексте однокоренное слово к глаголу «СТРЯПАТЬ».</a:t>
            </a:r>
          </a:p>
          <a:p>
            <a:pPr algn="ctr"/>
            <a:endParaRPr lang="ru-RU" sz="2400" b="1" dirty="0">
              <a:latin typeface="Segoe Print" panose="02000600000000000000" pitchFamily="2" charset="0"/>
              <a:cs typeface="Times New Roman" panose="02020603050405020304" pitchFamily="18" charset="0"/>
            </a:endParaRPr>
          </a:p>
          <a:p>
            <a:endParaRPr lang="ru-RU" sz="2800" b="1" dirty="0">
              <a:latin typeface="Segoe Print" panose="02000600000000000000" pitchFamily="2" charset="0"/>
              <a:cs typeface="Times New Roman" panose="02020603050405020304" pitchFamily="18" charset="0"/>
            </a:endParaRPr>
          </a:p>
          <a:p>
            <a:pPr algn="ctr"/>
            <a:endParaRPr lang="ru-RU" sz="2000" dirty="0"/>
          </a:p>
        </p:txBody>
      </p:sp>
      <p:pic>
        <p:nvPicPr>
          <p:cNvPr id="5" name="Picture 2" descr="https://sun9-71.userapi.com/c857532/v857532034/d0d94/brU9z6JPwsc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32000" contras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51" t="67544" r="5566" b="27273"/>
          <a:stretch/>
        </p:blipFill>
        <p:spPr bwMode="auto">
          <a:xfrm>
            <a:off x="304306" y="1727595"/>
            <a:ext cx="8805762" cy="10081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5263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09307"/>
            <a:ext cx="9036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Segoe Print" panose="02000600000000000000" pitchFamily="2" charset="0"/>
              </a:rPr>
              <a:t>Из истории языка и культуры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1" y="1340768"/>
            <a:ext cx="81369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Segoe Print" panose="02000600000000000000" pitchFamily="2" charset="0"/>
                <a:cs typeface="Times New Roman" panose="02020603050405020304" pitchFamily="18" charset="0"/>
              </a:rPr>
              <a:t>          Издавна основной жидкой пищей русского народа были щи. Возможно, слово щи связано со словом </a:t>
            </a:r>
            <a:r>
              <a:rPr lang="ru-RU" sz="2400" b="1" dirty="0">
                <a:solidFill>
                  <a:srgbClr val="FF00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СЫТЫЙ</a:t>
            </a:r>
            <a:r>
              <a:rPr lang="ru-RU" sz="2400" b="1" dirty="0">
                <a:latin typeface="Segoe Print" panose="02000600000000000000" pitchFamily="2" charset="0"/>
                <a:cs typeface="Times New Roman" panose="02020603050405020304" pitchFamily="18" charset="0"/>
              </a:rPr>
              <a:t>. Сначала слово щи писалось совсем по-другому: </a:t>
            </a:r>
            <a:r>
              <a:rPr lang="ru-RU" sz="2400" b="1" dirty="0" err="1">
                <a:latin typeface="Segoe Print" panose="02000600000000000000" pitchFamily="2" charset="0"/>
                <a:cs typeface="Times New Roman" panose="02020603050405020304" pitchFamily="18" charset="0"/>
              </a:rPr>
              <a:t>сти</a:t>
            </a:r>
            <a:r>
              <a:rPr lang="ru-RU" sz="2400" b="1" dirty="0">
                <a:latin typeface="Segoe Print" panose="02000600000000000000" pitchFamily="2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latin typeface="Segoe Print" panose="02000600000000000000" pitchFamily="2" charset="0"/>
                <a:cs typeface="Times New Roman" panose="02020603050405020304" pitchFamily="18" charset="0"/>
              </a:rPr>
              <a:t>шти</a:t>
            </a:r>
            <a:r>
              <a:rPr lang="ru-RU" sz="2400" b="1" dirty="0">
                <a:latin typeface="Segoe Print" panose="02000600000000000000" pitchFamily="2" charset="0"/>
                <a:cs typeface="Times New Roman" panose="02020603050405020304" pitchFamily="18" charset="0"/>
              </a:rPr>
              <a:t>. История слова помогает нам понять, что щи – это сытная еда; еда, которая делает человека сытым.</a:t>
            </a:r>
          </a:p>
          <a:p>
            <a:pPr algn="ctr"/>
            <a:endParaRPr lang="ru-RU" sz="2400" b="1" dirty="0">
              <a:latin typeface="Segoe Print" panose="02000600000000000000" pitchFamily="2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Щи – жидкое кушанье, суп из капусты или щавеля</a:t>
            </a:r>
            <a:r>
              <a:rPr lang="ru-RU" sz="2000" b="1" dirty="0">
                <a:solidFill>
                  <a:srgbClr val="FF00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2633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09307"/>
            <a:ext cx="9036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Segoe Print" panose="02000600000000000000" pitchFamily="2" charset="0"/>
              </a:rPr>
              <a:t>Прочитай текст. Озаглавь.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1" y="1317193"/>
            <a:ext cx="813690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Segoe Print" panose="02000600000000000000" pitchFamily="2" charset="0"/>
                <a:cs typeface="Times New Roman" panose="02020603050405020304" pitchFamily="18" charset="0"/>
              </a:rPr>
              <a:t>В старину в </a:t>
            </a:r>
            <a:r>
              <a:rPr lang="ru-RU" sz="2400" b="1" dirty="0">
                <a:latin typeface="Segoe Print" panose="02000600000000000000" pitchFamily="2" charset="0"/>
                <a:cs typeface="Times New Roman" panose="02020603050405020304" pitchFamily="18" charset="0"/>
              </a:rPr>
              <a:t>каждой</a:t>
            </a:r>
            <a:r>
              <a:rPr lang="ru-RU" sz="2000" b="1" dirty="0">
                <a:latin typeface="Segoe Print" panose="02000600000000000000" pitchFamily="2" charset="0"/>
                <a:cs typeface="Times New Roman" panose="02020603050405020304" pitchFamily="18" charset="0"/>
              </a:rPr>
              <a:t> местности щи варили по-разному, клали свои особенные добавки. Только способ приготовления оставался одинаковым для всех – щи должны были обязательно готовиться в чугунке или глиняном горшке в русской печи, и не просто вариться, а томиться и настаиваться некоторое время для того, чтобы они приобрели свой насыщенный вкус. Сам горшок для щей был особо важным и почитаемым предметом быта, его тщательно мыли и берегли.</a:t>
            </a:r>
          </a:p>
          <a:p>
            <a:pPr algn="ctr"/>
            <a:endParaRPr lang="ru-RU" sz="2400" b="1" dirty="0"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s://sun9-9.userapi.com/c858520/v858520061/338e1/f9fZasmxhB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8000"/>
                    </a14:imgEffect>
                    <a14:imgEffect>
                      <a14:brightnessContrast bright="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16" t="40099" b="45379"/>
          <a:stretch/>
        </p:blipFill>
        <p:spPr bwMode="auto">
          <a:xfrm>
            <a:off x="3006752" y="4365104"/>
            <a:ext cx="6137248" cy="17597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ds04.infourok.ru/uploads/ex/0982/00128011-9739b782/img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560"/>
            <a:ext cx="9001000" cy="6750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1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855</TotalTime>
  <Words>602</Words>
  <Application>Microsoft Office PowerPoint</Application>
  <PresentationFormat>Экран (4:3)</PresentationFormat>
  <Paragraphs>94</Paragraphs>
  <Slides>13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Gothic</vt:lpstr>
      <vt:lpstr>Segoe Print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Валюшка</dc:creator>
  <cp:lastModifiedBy>Аиша Касимова</cp:lastModifiedBy>
  <cp:revision>50</cp:revision>
  <dcterms:created xsi:type="dcterms:W3CDTF">2019-09-30T17:12:24Z</dcterms:created>
  <dcterms:modified xsi:type="dcterms:W3CDTF">2022-03-28T11:25:52Z</dcterms:modified>
</cp:coreProperties>
</file>